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84" r:id="rId4"/>
    <p:sldId id="278" r:id="rId5"/>
    <p:sldId id="279" r:id="rId6"/>
    <p:sldId id="280" r:id="rId7"/>
    <p:sldId id="281" r:id="rId8"/>
    <p:sldId id="282" r:id="rId9"/>
    <p:sldId id="285" r:id="rId10"/>
    <p:sldId id="267" r:id="rId11"/>
    <p:sldId id="263" r:id="rId12"/>
    <p:sldId id="264" r:id="rId13"/>
    <p:sldId id="265" r:id="rId14"/>
    <p:sldId id="266" r:id="rId15"/>
    <p:sldId id="277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2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BB809-C78C-4B54-87C0-366723F6628B}" type="datetimeFigureOut">
              <a:rPr lang="zh-TW" altLang="en-US" smtClean="0"/>
              <a:t>2018/1/11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57788-FDBD-4047-B543-59765504D4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692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57788-FDBD-4047-B543-59765504D44D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2079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57788-FDBD-4047-B543-59765504D44D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2103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E1EA-7BA1-4CC9-8C31-D22AF4B0BE0F}" type="datetime1">
              <a:rPr lang="zh-TW" altLang="en-US" smtClean="0"/>
              <a:t>2018/1/11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6886F-2492-46EC-AA55-18F7440309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9610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3A560-0BE7-4AF2-8A54-23908049CEF1}" type="datetime1">
              <a:rPr lang="zh-TW" altLang="en-US" smtClean="0"/>
              <a:t>2018/1/11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6886F-2492-46EC-AA55-18F7440309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40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EE54-EB45-4053-A580-A19185BA0530}" type="datetime1">
              <a:rPr lang="zh-TW" altLang="en-US" smtClean="0"/>
              <a:t>2018/1/11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365125"/>
          </a:xfrm>
        </p:spPr>
        <p:txBody>
          <a:bodyPr/>
          <a:lstStyle/>
          <a:p>
            <a:fld id="{6556886F-2492-46EC-AA55-18F7440309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6032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97E8-4CB1-4E62-AB4F-7CE0ECA4C0A5}" type="datetime1">
              <a:rPr lang="zh-TW" altLang="en-US" smtClean="0"/>
              <a:t>2018/1/11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6886F-2492-46EC-AA55-18F7440309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6214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77DB-CD03-4C6C-8003-768C09F93DDD}" type="datetime1">
              <a:rPr lang="zh-TW" altLang="en-US" smtClean="0"/>
              <a:t>2018/1/11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6886F-2492-46EC-AA55-18F7440309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2978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3F85-B480-436C-97E9-41DA6D2DC02C}" type="datetime1">
              <a:rPr lang="zh-TW" altLang="en-US" smtClean="0"/>
              <a:t>2018/1/11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6886F-2492-46EC-AA55-18F7440309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4712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AACD-59F4-474F-8162-680494B99303}" type="datetime1">
              <a:rPr lang="zh-TW" altLang="en-US" smtClean="0"/>
              <a:t>2018/1/11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6886F-2492-46EC-AA55-18F7440309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482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97F0-3114-469F-A39E-7EFFB378B232}" type="datetime1">
              <a:rPr lang="zh-TW" altLang="en-US" smtClean="0"/>
              <a:t>2018/1/11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6886F-2492-46EC-AA55-18F7440309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907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750FD-12C2-44E0-98DE-54400286D1F9}" type="datetime1">
              <a:rPr lang="zh-TW" altLang="en-US" smtClean="0"/>
              <a:t>2018/1/11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6886F-2492-46EC-AA55-18F7440309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092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313C-508E-4553-86D8-1877374EA595}" type="datetime1">
              <a:rPr lang="zh-TW" altLang="en-US" smtClean="0"/>
              <a:t>2018/1/11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6886F-2492-46EC-AA55-18F7440309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0856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4884C-4E48-4EB3-A3D2-93169D794449}" type="datetime1">
              <a:rPr lang="zh-TW" altLang="en-US" smtClean="0"/>
              <a:t>2018/1/11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6886F-2492-46EC-AA55-18F7440309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4516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817390"/>
            <a:ext cx="7772400" cy="197165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國立屏東大學資訊學院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五年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一貫宣導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民生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校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區場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b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報告人：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地點：民生校區五育樓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B1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計中演講廳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6886F-2492-46EC-AA55-18F74403098C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438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橢圓 38"/>
          <p:cNvSpPr/>
          <p:nvPr/>
        </p:nvSpPr>
        <p:spPr>
          <a:xfrm rot="18624954">
            <a:off x="132893" y="1461978"/>
            <a:ext cx="608757" cy="5887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0" name="橢圓 39"/>
          <p:cNvSpPr/>
          <p:nvPr/>
        </p:nvSpPr>
        <p:spPr>
          <a:xfrm rot="18624954">
            <a:off x="1168279" y="1851843"/>
            <a:ext cx="608757" cy="5887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1" name="橢圓 40"/>
          <p:cNvSpPr/>
          <p:nvPr/>
        </p:nvSpPr>
        <p:spPr>
          <a:xfrm rot="18624954">
            <a:off x="2041418" y="1461978"/>
            <a:ext cx="608757" cy="5887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2" name="橢圓 41"/>
          <p:cNvSpPr/>
          <p:nvPr/>
        </p:nvSpPr>
        <p:spPr>
          <a:xfrm>
            <a:off x="107505" y="79245"/>
            <a:ext cx="991371" cy="102507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400" dirty="0"/>
          </a:p>
        </p:txBody>
      </p:sp>
      <p:cxnSp>
        <p:nvCxnSpPr>
          <p:cNvPr id="43" name="直線接點 42"/>
          <p:cNvCxnSpPr>
            <a:stCxn id="42" idx="7"/>
            <a:endCxn id="44" idx="1"/>
          </p:cNvCxnSpPr>
          <p:nvPr/>
        </p:nvCxnSpPr>
        <p:spPr>
          <a:xfrm>
            <a:off x="953693" y="229364"/>
            <a:ext cx="5679395" cy="522841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橢圓 43"/>
          <p:cNvSpPr/>
          <p:nvPr/>
        </p:nvSpPr>
        <p:spPr>
          <a:xfrm rot="18624954">
            <a:off x="6656570" y="198894"/>
            <a:ext cx="978064" cy="107110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45" name="直線接點 44"/>
          <p:cNvCxnSpPr>
            <a:stCxn id="42" idx="6"/>
            <a:endCxn id="46" idx="1"/>
          </p:cNvCxnSpPr>
          <p:nvPr/>
        </p:nvCxnSpPr>
        <p:spPr>
          <a:xfrm>
            <a:off x="1098876" y="591784"/>
            <a:ext cx="1038238" cy="251072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橢圓 45"/>
          <p:cNvSpPr/>
          <p:nvPr/>
        </p:nvSpPr>
        <p:spPr>
          <a:xfrm rot="18624954">
            <a:off x="2126164" y="524159"/>
            <a:ext cx="608757" cy="5887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47" name="直線接點 46"/>
          <p:cNvCxnSpPr/>
          <p:nvPr/>
        </p:nvCxnSpPr>
        <p:spPr>
          <a:xfrm>
            <a:off x="1014627" y="883898"/>
            <a:ext cx="1097524" cy="684368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接點 47"/>
          <p:cNvCxnSpPr/>
          <p:nvPr/>
        </p:nvCxnSpPr>
        <p:spPr>
          <a:xfrm>
            <a:off x="805690" y="1061732"/>
            <a:ext cx="448507" cy="887630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接點 48"/>
          <p:cNvCxnSpPr/>
          <p:nvPr/>
        </p:nvCxnSpPr>
        <p:spPr>
          <a:xfrm flipH="1">
            <a:off x="413744" y="1104322"/>
            <a:ext cx="105207" cy="349672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53784" y="377232"/>
            <a:ext cx="1079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12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>
                <a:solidFill>
                  <a:schemeClr val="bg1"/>
                </a:solidFill>
              </a:rPr>
              <a:t>資訊科學系</a:t>
            </a:r>
            <a:endParaRPr lang="en-US" altLang="zh-TW" dirty="0">
              <a:solidFill>
                <a:schemeClr val="bg1"/>
              </a:solidFill>
            </a:endParaRPr>
          </a:p>
          <a:p>
            <a:r>
              <a:rPr lang="zh-TW" altLang="en-US" dirty="0">
                <a:solidFill>
                  <a:schemeClr val="bg1"/>
                </a:solidFill>
              </a:rPr>
              <a:t>簡介</a:t>
            </a:r>
            <a:endParaRPr lang="en-US" altLang="zh-TW" dirty="0">
              <a:solidFill>
                <a:schemeClr val="bg1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529769" y="556570"/>
            <a:ext cx="1221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12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sz="1600" b="1" dirty="0">
                <a:solidFill>
                  <a:srgbClr val="003366"/>
                </a:solidFill>
              </a:rPr>
              <a:t>系所特色</a:t>
            </a:r>
            <a:endParaRPr lang="en-US" altLang="zh-TW" sz="1600" b="1" dirty="0">
              <a:solidFill>
                <a:srgbClr val="003366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971692" y="1571831"/>
            <a:ext cx="738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12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sz="900" b="1" dirty="0">
                <a:solidFill>
                  <a:srgbClr val="003366"/>
                </a:solidFill>
              </a:rPr>
              <a:t>教學場域及實驗室</a:t>
            </a:r>
            <a:endParaRPr lang="en-US" altLang="zh-TW" sz="900" b="1" dirty="0">
              <a:solidFill>
                <a:srgbClr val="003366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2097440" y="651168"/>
            <a:ext cx="671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12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sz="900" b="1" dirty="0">
                <a:solidFill>
                  <a:srgbClr val="003366"/>
                </a:solidFill>
              </a:rPr>
              <a:t>研發重點整合圖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1136845" y="2038493"/>
            <a:ext cx="671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12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sz="900" b="1" dirty="0">
                <a:solidFill>
                  <a:srgbClr val="003366"/>
                </a:solidFill>
              </a:rPr>
              <a:t>專業師資</a:t>
            </a:r>
            <a:endParaRPr lang="en-US" altLang="zh-TW" sz="900" b="1" dirty="0">
              <a:solidFill>
                <a:srgbClr val="003366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90029" y="1573274"/>
            <a:ext cx="671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12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sz="900" b="1" dirty="0">
                <a:solidFill>
                  <a:srgbClr val="003366"/>
                </a:solidFill>
              </a:rPr>
              <a:t>學生成果與亮點</a:t>
            </a: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251521" y="2420888"/>
            <a:ext cx="7344815" cy="118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80000"/>
              </a:lnSpc>
              <a:buFont typeface="Wingdings" pitchFamily="2" charset="2"/>
              <a:buChar char="l"/>
            </a:pPr>
            <a:r>
              <a:rPr lang="zh-TW" altLang="en-US" sz="1800" kern="0" dirty="0" smtClean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我們以</a:t>
            </a:r>
            <a:r>
              <a:rPr lang="zh-TW" altLang="en-US" sz="1800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「智慧雲端系統開發與應用」</a:t>
            </a:r>
            <a:r>
              <a:rPr lang="zh-TW" altLang="en-US" sz="1800" kern="0" dirty="0" smtClean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為研發重點，整合系上教師在各個領域的專長，包括</a:t>
            </a:r>
            <a:r>
              <a:rPr lang="zh-TW" altLang="en-US" sz="1800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多媒體應用、網路應用、數位學習、智慧型運算、資訊安全、教育科技</a:t>
            </a:r>
            <a:r>
              <a:rPr lang="zh-TW" altLang="en-US" sz="1800" kern="0" dirty="0" smtClean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等，共同發展系上特色。此外，藉由培訓學生行動應用程式的開發能力和數位遊戲程式的開發能力，使學生具備雲端應用開發的實作技能，藉由教學相長，共同激盪與創新。</a:t>
            </a:r>
            <a:endParaRPr lang="en-US" altLang="zh-TW" sz="1800" kern="0" dirty="0" smtClean="0">
              <a:solidFill>
                <a:srgbClr val="0033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253801" y="3645024"/>
            <a:ext cx="734481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36575" indent="-17780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zh-TW" altLang="en-US" sz="1800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智慧雲端應用系統開發：</a:t>
            </a:r>
            <a:r>
              <a:rPr lang="zh-TW" altLang="en-US" sz="1800" kern="0" dirty="0">
                <a:latin typeface="標楷體" pitchFamily="65" charset="-120"/>
                <a:ea typeface="標楷體" pitchFamily="65" charset="-120"/>
              </a:rPr>
              <a:t>包括智慧型家庭的雲端應用、數位學習的雲端應用、多媒體與數位遊戲的雲端應用等。</a:t>
            </a:r>
            <a:endParaRPr lang="en-US" altLang="zh-TW" sz="1800" kern="0" dirty="0">
              <a:latin typeface="標楷體" pitchFamily="65" charset="-120"/>
              <a:ea typeface="標楷體" pitchFamily="65" charset="-120"/>
            </a:endParaRPr>
          </a:p>
          <a:p>
            <a:pPr marL="536575" indent="-17780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zh-TW" altLang="en-US" sz="1800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多媒體應用：</a:t>
            </a:r>
            <a:r>
              <a:rPr lang="zh-TW" altLang="en-US" sz="1800" kern="0" dirty="0">
                <a:latin typeface="標楷體" pitchFamily="65" charset="-120"/>
                <a:ea typeface="標楷體" pitchFamily="65" charset="-120"/>
              </a:rPr>
              <a:t>包括數位遊戲設計、影像辨識、影像處理、物件追蹤、虛擬實境等。</a:t>
            </a:r>
            <a:endParaRPr lang="en-US" altLang="zh-TW" sz="1800" kern="0" dirty="0">
              <a:latin typeface="標楷體" pitchFamily="65" charset="-120"/>
              <a:ea typeface="標楷體" pitchFamily="65" charset="-120"/>
            </a:endParaRPr>
          </a:p>
          <a:p>
            <a:pPr marL="536575" indent="-17780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zh-TW" altLang="en-US" sz="1800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網路應用：</a:t>
            </a:r>
            <a:r>
              <a:rPr lang="zh-TW" altLang="en-US" sz="1800" kern="0" dirty="0">
                <a:latin typeface="標楷體" pitchFamily="65" charset="-120"/>
                <a:ea typeface="標楷體" pitchFamily="65" charset="-120"/>
              </a:rPr>
              <a:t>包括無線網路、感測網路、物聯網、網路遊戲設計等</a:t>
            </a:r>
            <a:endParaRPr lang="en-US" altLang="zh-TW" sz="1800" kern="0" dirty="0">
              <a:latin typeface="標楷體" pitchFamily="65" charset="-120"/>
              <a:ea typeface="標楷體" pitchFamily="65" charset="-120"/>
            </a:endParaRPr>
          </a:p>
          <a:p>
            <a:pPr marL="536575" indent="-17780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zh-TW" altLang="en-US" sz="1800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數位學習：</a:t>
            </a:r>
            <a:r>
              <a:rPr lang="zh-TW" altLang="en-US" sz="1800" kern="0" dirty="0">
                <a:latin typeface="標楷體" pitchFamily="65" charset="-120"/>
                <a:ea typeface="標楷體" pitchFamily="65" charset="-120"/>
              </a:rPr>
              <a:t>包括行動學習、網路學習、遊戲教材開發等。</a:t>
            </a:r>
            <a:endParaRPr lang="en-US" altLang="zh-TW" sz="1800" kern="0" dirty="0">
              <a:latin typeface="標楷體" pitchFamily="65" charset="-120"/>
              <a:ea typeface="標楷體" pitchFamily="65" charset="-120"/>
            </a:endParaRPr>
          </a:p>
          <a:p>
            <a:pPr marL="536575" indent="-17780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zh-TW" altLang="en-US" sz="1800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智慧型運算：</a:t>
            </a:r>
            <a:r>
              <a:rPr lang="zh-TW" altLang="en-US" sz="1800" kern="0" dirty="0">
                <a:latin typeface="標楷體" pitchFamily="65" charset="-120"/>
                <a:ea typeface="標楷體" pitchFamily="65" charset="-120"/>
              </a:rPr>
              <a:t>包括雲端運算、人工智慧等。</a:t>
            </a:r>
            <a:endParaRPr lang="en-US" altLang="zh-TW" sz="1800" kern="0" dirty="0">
              <a:latin typeface="標楷體" pitchFamily="65" charset="-120"/>
              <a:ea typeface="標楷體" pitchFamily="65" charset="-120"/>
            </a:endParaRPr>
          </a:p>
          <a:p>
            <a:pPr marL="536575" indent="-17780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zh-TW" altLang="en-US" sz="1800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資訊安全：</a:t>
            </a:r>
            <a:r>
              <a:rPr lang="zh-TW" altLang="en-US" sz="1800" kern="0" dirty="0">
                <a:latin typeface="標楷體" pitchFamily="65" charset="-120"/>
                <a:ea typeface="標楷體" pitchFamily="65" charset="-120"/>
              </a:rPr>
              <a:t>包括多媒體安全、雲端安全等。</a:t>
            </a:r>
            <a:endParaRPr lang="en-US" altLang="zh-TW" sz="1800" kern="0" dirty="0">
              <a:latin typeface="標楷體" pitchFamily="65" charset="-120"/>
              <a:ea typeface="標楷體" pitchFamily="65" charset="-120"/>
            </a:endParaRPr>
          </a:p>
          <a:p>
            <a:pPr marL="536575" indent="-17780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zh-TW" altLang="en-US" sz="1800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教育科技：</a:t>
            </a:r>
            <a:r>
              <a:rPr lang="zh-TW" altLang="en-US" sz="1800" kern="0" dirty="0">
                <a:latin typeface="標楷體" pitchFamily="65" charset="-120"/>
                <a:ea typeface="標楷體" pitchFamily="65" charset="-120"/>
              </a:rPr>
              <a:t>包括教學設計、教育訓練、數位教材開發等。</a:t>
            </a:r>
            <a:endParaRPr lang="en-US" altLang="zh-TW" sz="1800" kern="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6886F-2492-46EC-AA55-18F74403098C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738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橢圓 38"/>
          <p:cNvSpPr/>
          <p:nvPr/>
        </p:nvSpPr>
        <p:spPr>
          <a:xfrm rot="18624954">
            <a:off x="132893" y="1461978"/>
            <a:ext cx="608757" cy="5887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0" name="橢圓 39"/>
          <p:cNvSpPr/>
          <p:nvPr/>
        </p:nvSpPr>
        <p:spPr>
          <a:xfrm rot="18624954">
            <a:off x="1168279" y="1851843"/>
            <a:ext cx="608757" cy="5887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1" name="橢圓 40"/>
          <p:cNvSpPr/>
          <p:nvPr/>
        </p:nvSpPr>
        <p:spPr>
          <a:xfrm rot="18624954">
            <a:off x="2041418" y="1461978"/>
            <a:ext cx="608757" cy="5887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2" name="橢圓 41"/>
          <p:cNvSpPr/>
          <p:nvPr/>
        </p:nvSpPr>
        <p:spPr>
          <a:xfrm>
            <a:off x="107505" y="79245"/>
            <a:ext cx="991371" cy="102507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400" dirty="0"/>
          </a:p>
        </p:txBody>
      </p:sp>
      <p:cxnSp>
        <p:nvCxnSpPr>
          <p:cNvPr id="43" name="直線接點 42"/>
          <p:cNvCxnSpPr>
            <a:stCxn id="42" idx="7"/>
            <a:endCxn id="44" idx="1"/>
          </p:cNvCxnSpPr>
          <p:nvPr/>
        </p:nvCxnSpPr>
        <p:spPr>
          <a:xfrm>
            <a:off x="953693" y="229364"/>
            <a:ext cx="5679395" cy="522841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橢圓 43"/>
          <p:cNvSpPr/>
          <p:nvPr/>
        </p:nvSpPr>
        <p:spPr>
          <a:xfrm rot="18624954">
            <a:off x="6656570" y="198894"/>
            <a:ext cx="978064" cy="107110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45" name="直線接點 44"/>
          <p:cNvCxnSpPr>
            <a:stCxn id="42" idx="6"/>
            <a:endCxn id="46" idx="1"/>
          </p:cNvCxnSpPr>
          <p:nvPr/>
        </p:nvCxnSpPr>
        <p:spPr>
          <a:xfrm>
            <a:off x="1098876" y="591784"/>
            <a:ext cx="1038238" cy="251072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橢圓 45"/>
          <p:cNvSpPr/>
          <p:nvPr/>
        </p:nvSpPr>
        <p:spPr>
          <a:xfrm rot="18624954">
            <a:off x="2126164" y="524159"/>
            <a:ext cx="608757" cy="5887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47" name="直線接點 46"/>
          <p:cNvCxnSpPr/>
          <p:nvPr/>
        </p:nvCxnSpPr>
        <p:spPr>
          <a:xfrm>
            <a:off x="1014627" y="883898"/>
            <a:ext cx="1097524" cy="684368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接點 47"/>
          <p:cNvCxnSpPr/>
          <p:nvPr/>
        </p:nvCxnSpPr>
        <p:spPr>
          <a:xfrm>
            <a:off x="805690" y="1061732"/>
            <a:ext cx="448507" cy="887630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接點 48"/>
          <p:cNvCxnSpPr/>
          <p:nvPr/>
        </p:nvCxnSpPr>
        <p:spPr>
          <a:xfrm flipH="1">
            <a:off x="413744" y="1104322"/>
            <a:ext cx="105207" cy="349672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53784" y="377232"/>
            <a:ext cx="1079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12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>
                <a:solidFill>
                  <a:schemeClr val="bg1"/>
                </a:solidFill>
              </a:rPr>
              <a:t>資訊科學系</a:t>
            </a:r>
            <a:endParaRPr lang="en-US" altLang="zh-TW" dirty="0">
              <a:solidFill>
                <a:schemeClr val="bg1"/>
              </a:solidFill>
            </a:endParaRPr>
          </a:p>
          <a:p>
            <a:r>
              <a:rPr lang="zh-TW" altLang="en-US" dirty="0">
                <a:solidFill>
                  <a:schemeClr val="bg1"/>
                </a:solidFill>
              </a:rPr>
              <a:t>簡介</a:t>
            </a:r>
            <a:endParaRPr lang="en-US" altLang="zh-TW" dirty="0">
              <a:solidFill>
                <a:schemeClr val="bg1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819591" y="692696"/>
            <a:ext cx="12219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12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sz="1000" b="1" dirty="0">
                <a:solidFill>
                  <a:srgbClr val="003366"/>
                </a:solidFill>
              </a:rPr>
              <a:t>系所特色</a:t>
            </a:r>
            <a:endParaRPr lang="en-US" altLang="zh-TW" sz="1000" b="1" dirty="0">
              <a:solidFill>
                <a:srgbClr val="003366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971692" y="1571831"/>
            <a:ext cx="738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12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sz="900" b="1" dirty="0">
                <a:solidFill>
                  <a:srgbClr val="003366"/>
                </a:solidFill>
              </a:rPr>
              <a:t>教學場域及實驗室</a:t>
            </a:r>
            <a:endParaRPr lang="en-US" altLang="zh-TW" sz="900" b="1" dirty="0">
              <a:solidFill>
                <a:srgbClr val="003366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670839" y="473264"/>
            <a:ext cx="944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12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sz="1400" b="1" dirty="0">
                <a:solidFill>
                  <a:srgbClr val="003366"/>
                </a:solidFill>
              </a:rPr>
              <a:t>研發重點整合圖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1136845" y="2038493"/>
            <a:ext cx="671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12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sz="900" b="1" dirty="0">
                <a:solidFill>
                  <a:srgbClr val="003366"/>
                </a:solidFill>
              </a:rPr>
              <a:t>專業師資</a:t>
            </a:r>
            <a:endParaRPr lang="en-US" altLang="zh-TW" sz="900" b="1" dirty="0">
              <a:solidFill>
                <a:srgbClr val="003366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90029" y="1573274"/>
            <a:ext cx="671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12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sz="900" b="1" dirty="0">
                <a:solidFill>
                  <a:srgbClr val="003366"/>
                </a:solidFill>
              </a:rPr>
              <a:t>學生成果與亮點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210" y="1268760"/>
            <a:ext cx="4858980" cy="3756048"/>
          </a:xfrm>
          <a:prstGeom prst="rect">
            <a:avLst/>
          </a:prstGeom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388940"/>
              </p:ext>
            </p:extLst>
          </p:nvPr>
        </p:nvGraphicFramePr>
        <p:xfrm>
          <a:off x="3014844" y="4941168"/>
          <a:ext cx="4341711" cy="1493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1273"/>
                <a:gridCol w="2750438"/>
              </a:tblGrid>
              <a:tr h="171181"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研究重點方向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可提供技術合作方向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雲端應用系統開發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行動應用程式開發、網際網路程式開發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多媒體應用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影像辨識、影像處理、虛擬實境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網路應用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無線網路、感測網路、物聯網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數位學習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行動學習、數位教材、無所不在學習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智慧型運算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雲端運算、人工智慧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資訊安全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網路安全、多媒體安全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教育科技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翻轉教室、企業培訓規劃、教學設計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6886F-2492-46EC-AA55-18F74403098C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759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橢圓 38"/>
          <p:cNvSpPr/>
          <p:nvPr/>
        </p:nvSpPr>
        <p:spPr>
          <a:xfrm rot="18624954">
            <a:off x="132893" y="1461978"/>
            <a:ext cx="608757" cy="5887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0" name="橢圓 39"/>
          <p:cNvSpPr/>
          <p:nvPr/>
        </p:nvSpPr>
        <p:spPr>
          <a:xfrm rot="18624954">
            <a:off x="1168279" y="1851843"/>
            <a:ext cx="608757" cy="5887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1" name="橢圓 40"/>
          <p:cNvSpPr/>
          <p:nvPr/>
        </p:nvSpPr>
        <p:spPr>
          <a:xfrm rot="18624954">
            <a:off x="2041418" y="1461978"/>
            <a:ext cx="608757" cy="5887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2" name="橢圓 41"/>
          <p:cNvSpPr/>
          <p:nvPr/>
        </p:nvSpPr>
        <p:spPr>
          <a:xfrm>
            <a:off x="107505" y="79245"/>
            <a:ext cx="991371" cy="102507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400" dirty="0"/>
          </a:p>
        </p:txBody>
      </p:sp>
      <p:cxnSp>
        <p:nvCxnSpPr>
          <p:cNvPr id="43" name="直線接點 42"/>
          <p:cNvCxnSpPr>
            <a:stCxn id="42" idx="7"/>
            <a:endCxn id="44" idx="1"/>
          </p:cNvCxnSpPr>
          <p:nvPr/>
        </p:nvCxnSpPr>
        <p:spPr>
          <a:xfrm>
            <a:off x="953693" y="229364"/>
            <a:ext cx="5679395" cy="522841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橢圓 43"/>
          <p:cNvSpPr/>
          <p:nvPr/>
        </p:nvSpPr>
        <p:spPr>
          <a:xfrm rot="18624954">
            <a:off x="6656570" y="198894"/>
            <a:ext cx="978064" cy="107110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45" name="直線接點 44"/>
          <p:cNvCxnSpPr>
            <a:stCxn id="42" idx="6"/>
            <a:endCxn id="46" idx="1"/>
          </p:cNvCxnSpPr>
          <p:nvPr/>
        </p:nvCxnSpPr>
        <p:spPr>
          <a:xfrm>
            <a:off x="1098876" y="591784"/>
            <a:ext cx="1038238" cy="251072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橢圓 45"/>
          <p:cNvSpPr/>
          <p:nvPr/>
        </p:nvSpPr>
        <p:spPr>
          <a:xfrm rot="18624954">
            <a:off x="2126164" y="524159"/>
            <a:ext cx="608757" cy="5887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47" name="直線接點 46"/>
          <p:cNvCxnSpPr/>
          <p:nvPr/>
        </p:nvCxnSpPr>
        <p:spPr>
          <a:xfrm>
            <a:off x="1014627" y="883898"/>
            <a:ext cx="1097524" cy="684368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接點 47"/>
          <p:cNvCxnSpPr/>
          <p:nvPr/>
        </p:nvCxnSpPr>
        <p:spPr>
          <a:xfrm>
            <a:off x="805690" y="1061732"/>
            <a:ext cx="448507" cy="887630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接點 48"/>
          <p:cNvCxnSpPr/>
          <p:nvPr/>
        </p:nvCxnSpPr>
        <p:spPr>
          <a:xfrm flipH="1">
            <a:off x="413744" y="1104322"/>
            <a:ext cx="105207" cy="349672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53784" y="377232"/>
            <a:ext cx="1079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12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>
                <a:solidFill>
                  <a:schemeClr val="bg1"/>
                </a:solidFill>
              </a:rPr>
              <a:t>資訊科學系</a:t>
            </a:r>
            <a:endParaRPr lang="en-US" altLang="zh-TW" dirty="0">
              <a:solidFill>
                <a:schemeClr val="bg1"/>
              </a:solidFill>
            </a:endParaRPr>
          </a:p>
          <a:p>
            <a:r>
              <a:rPr lang="zh-TW" altLang="en-US" dirty="0">
                <a:solidFill>
                  <a:schemeClr val="bg1"/>
                </a:solidFill>
              </a:rPr>
              <a:t>簡介</a:t>
            </a:r>
            <a:endParaRPr lang="en-US" altLang="zh-TW" dirty="0">
              <a:solidFill>
                <a:schemeClr val="bg1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819591" y="692696"/>
            <a:ext cx="12219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12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sz="1000" b="1" dirty="0">
                <a:solidFill>
                  <a:srgbClr val="003366"/>
                </a:solidFill>
              </a:rPr>
              <a:t>系所特色</a:t>
            </a:r>
            <a:endParaRPr lang="en-US" altLang="zh-TW" sz="1000" b="1" dirty="0">
              <a:solidFill>
                <a:srgbClr val="003366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6679164" y="474564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12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sz="1400" b="1" dirty="0">
                <a:solidFill>
                  <a:srgbClr val="003366"/>
                </a:solidFill>
              </a:rPr>
              <a:t>教學場域及實驗室</a:t>
            </a:r>
            <a:endParaRPr lang="en-US" altLang="zh-TW" sz="1400" b="1" dirty="0">
              <a:solidFill>
                <a:srgbClr val="003366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1873620" y="1554024"/>
            <a:ext cx="944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12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sz="1000" b="1" dirty="0">
                <a:solidFill>
                  <a:srgbClr val="003366"/>
                </a:solidFill>
              </a:rPr>
              <a:t>研發</a:t>
            </a:r>
            <a:r>
              <a:rPr lang="zh-TW" altLang="en-US" sz="1000" b="1" dirty="0" smtClean="0">
                <a:solidFill>
                  <a:srgbClr val="003366"/>
                </a:solidFill>
              </a:rPr>
              <a:t>重點</a:t>
            </a:r>
            <a:endParaRPr lang="en-US" altLang="zh-TW" sz="1000" b="1" dirty="0" smtClean="0">
              <a:solidFill>
                <a:srgbClr val="003366"/>
              </a:solidFill>
            </a:endParaRPr>
          </a:p>
          <a:p>
            <a:r>
              <a:rPr lang="zh-TW" altLang="en-US" sz="1000" b="1" dirty="0" smtClean="0">
                <a:solidFill>
                  <a:srgbClr val="003366"/>
                </a:solidFill>
              </a:rPr>
              <a:t>整合</a:t>
            </a:r>
            <a:r>
              <a:rPr lang="zh-TW" altLang="en-US" sz="1000" b="1" dirty="0">
                <a:solidFill>
                  <a:srgbClr val="003366"/>
                </a:solidFill>
              </a:rPr>
              <a:t>圖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1136845" y="2038493"/>
            <a:ext cx="671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12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sz="900" b="1" dirty="0">
                <a:solidFill>
                  <a:srgbClr val="003366"/>
                </a:solidFill>
              </a:rPr>
              <a:t>專業師資</a:t>
            </a:r>
            <a:endParaRPr lang="en-US" altLang="zh-TW" sz="900" b="1" dirty="0">
              <a:solidFill>
                <a:srgbClr val="003366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90029" y="1573274"/>
            <a:ext cx="671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12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sz="900" b="1" dirty="0">
                <a:solidFill>
                  <a:srgbClr val="003366"/>
                </a:solidFill>
              </a:rPr>
              <a:t>學生成果與亮點</a:t>
            </a:r>
          </a:p>
        </p:txBody>
      </p:sp>
      <p:sp>
        <p:nvSpPr>
          <p:cNvPr id="22" name="Rectangle 11"/>
          <p:cNvSpPr txBox="1">
            <a:spLocks noChangeArrowheads="1"/>
          </p:cNvSpPr>
          <p:nvPr/>
        </p:nvSpPr>
        <p:spPr>
          <a:xfrm>
            <a:off x="358392" y="2564904"/>
            <a:ext cx="3853568" cy="317329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en-US" sz="1600" dirty="0" smtClean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民生校區五育樓</a:t>
            </a:r>
            <a:r>
              <a:rPr lang="en-US" altLang="zh-TW" sz="1600" dirty="0" smtClean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B1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en-US" sz="1400" dirty="0" smtClean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智慧型運算實驗室</a:t>
            </a:r>
            <a:endParaRPr lang="en-US" altLang="zh-TW" sz="1400" dirty="0" smtClean="0">
              <a:solidFill>
                <a:srgbClr val="003366"/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en-US" sz="1400" dirty="0" smtClean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網路實驗室 </a:t>
            </a:r>
            <a:endParaRPr lang="en-US" altLang="zh-TW" sz="1400" dirty="0" smtClean="0">
              <a:solidFill>
                <a:srgbClr val="003366"/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en-US" sz="1400" dirty="0" smtClean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數位學習實驗室</a:t>
            </a:r>
            <a:endParaRPr lang="en-US" altLang="zh-TW" sz="1400" dirty="0" smtClean="0">
              <a:solidFill>
                <a:srgbClr val="003366"/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zh-TW" altLang="en-US" sz="1400" dirty="0" smtClean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專屬電腦教室</a:t>
            </a:r>
            <a:r>
              <a:rPr lang="en-US" altLang="zh-TW" sz="1400" dirty="0" smtClean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400" dirty="0" smtClean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五電</a:t>
            </a:r>
            <a:r>
              <a:rPr lang="en-US" altLang="zh-TW" sz="1400" dirty="0" smtClean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A</a:t>
            </a:r>
            <a:r>
              <a:rPr lang="zh-TW" altLang="en-US" sz="1400" dirty="0" smtClean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400" dirty="0" smtClean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B)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zh-TW" altLang="en-US" sz="1400" dirty="0" smtClean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專題討論室</a:t>
            </a:r>
            <a:r>
              <a:rPr lang="en-US" altLang="zh-TW" sz="1400" dirty="0" smtClean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400" dirty="0" smtClean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1400" dirty="0" smtClean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zh-TW" altLang="en-US" sz="1400" dirty="0" smtClean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程式設計自學室</a:t>
            </a:r>
            <a:endParaRPr lang="en-US" altLang="zh-TW" sz="1400" dirty="0" smtClean="0">
              <a:solidFill>
                <a:srgbClr val="003366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  <a:defRPr/>
            </a:pPr>
            <a:r>
              <a:rPr lang="zh-TW" altLang="en-US" sz="1600" dirty="0" smtClean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民生</a:t>
            </a:r>
            <a:r>
              <a:rPr lang="zh-TW" altLang="en-US" sz="1600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校</a:t>
            </a:r>
            <a:r>
              <a:rPr lang="zh-TW" altLang="en-US" sz="1600" dirty="0" smtClean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區教學科技館</a:t>
            </a:r>
            <a:r>
              <a:rPr lang="en-US" altLang="zh-TW" sz="1600" dirty="0" smtClean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4F</a:t>
            </a:r>
            <a:r>
              <a:rPr lang="zh-TW" altLang="en-US" sz="1600" dirty="0" smtClean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及</a:t>
            </a:r>
            <a:r>
              <a:rPr lang="en-US" altLang="zh-TW" sz="1600" dirty="0" smtClean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5F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zh-TW" altLang="en-US" sz="1400" kern="0" dirty="0" smtClean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電路</a:t>
            </a:r>
            <a:r>
              <a:rPr lang="zh-TW" altLang="en-US" sz="1400" kern="0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實驗室</a:t>
            </a:r>
            <a:r>
              <a:rPr lang="en-US" altLang="zh-TW" sz="1400" kern="0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(401</a:t>
            </a:r>
            <a:r>
              <a:rPr lang="zh-TW" altLang="en-US" sz="1400" kern="0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教室</a:t>
            </a:r>
            <a:r>
              <a:rPr lang="en-US" altLang="zh-TW" sz="1400" kern="0" dirty="0" smtClean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zh-TW" altLang="en-US" sz="1400" kern="0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影像處理實驗室</a:t>
            </a:r>
            <a:r>
              <a:rPr lang="en-US" altLang="zh-TW" sz="1400" kern="0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(402</a:t>
            </a:r>
            <a:r>
              <a:rPr lang="zh-TW" altLang="en-US" sz="1400" kern="0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教室</a:t>
            </a:r>
            <a:r>
              <a:rPr lang="en-US" altLang="zh-TW" sz="1400" kern="0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zh-TW" altLang="en-US" sz="1400" kern="0" dirty="0" smtClean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數位遊戲與動畫技術實驗室</a:t>
            </a:r>
            <a:r>
              <a:rPr lang="en-US" altLang="zh-TW" sz="1400" kern="0" dirty="0" smtClean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(403</a:t>
            </a:r>
            <a:r>
              <a:rPr lang="zh-TW" altLang="en-US" sz="1400" kern="0" dirty="0" smtClean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教室</a:t>
            </a:r>
            <a:r>
              <a:rPr lang="en-US" altLang="zh-TW" sz="1400" kern="0" dirty="0" smtClean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1400" kern="0" dirty="0">
              <a:solidFill>
                <a:srgbClr val="003366"/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zh-TW" altLang="en-US" sz="1400" kern="0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多媒體實驗室</a:t>
            </a:r>
            <a:r>
              <a:rPr lang="en-US" altLang="zh-TW" sz="1400" kern="0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(404</a:t>
            </a:r>
            <a:r>
              <a:rPr lang="zh-TW" altLang="en-US" sz="1400" kern="0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教室</a:t>
            </a:r>
            <a:r>
              <a:rPr lang="en-US" altLang="zh-TW" sz="1400" kern="0" dirty="0" smtClean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zh-TW" altLang="en-US" sz="1400" kern="0" dirty="0" smtClean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資訊創意研討室</a:t>
            </a:r>
            <a:r>
              <a:rPr lang="en-US" altLang="zh-TW" sz="1400" kern="0" dirty="0" smtClean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(501</a:t>
            </a:r>
            <a:r>
              <a:rPr lang="zh-TW" altLang="en-US" sz="1400" kern="0" dirty="0" smtClean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教室</a:t>
            </a:r>
            <a:r>
              <a:rPr lang="en-US" altLang="zh-TW" sz="1400" kern="0" dirty="0" smtClean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1400" kern="0" dirty="0">
              <a:solidFill>
                <a:srgbClr val="003366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1050" dirty="0" smtClean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pic>
        <p:nvPicPr>
          <p:cNvPr id="23" name="Picture 7" descr="D:\俊宏\資科系\資科雜項(場管、軟體)\空間規劃照片\空間\IMG_21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4951">
            <a:off x="6017888" y="1296099"/>
            <a:ext cx="1853928" cy="13904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俊宏\資科系\資科雜項(場管、軟體)\資訊科學系\資訊科學系系專業電腦教室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7070">
            <a:off x="4093724" y="799150"/>
            <a:ext cx="1712645" cy="12772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D:\俊宏\資科系\資科雜項(場管、軟體)\空間規劃照片\空間\20151218_1737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1286">
            <a:off x="3424026" y="5567359"/>
            <a:ext cx="1979752" cy="11136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D:\俊宏\資科系\資科雜項(場管、軟體)\106.5.18空間放入\ALOZ17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9942">
            <a:off x="5692557" y="5166609"/>
            <a:ext cx="2032324" cy="11431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 descr="IMG_214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2313">
            <a:off x="3332194" y="2327068"/>
            <a:ext cx="1720322" cy="1284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274" y="3047745"/>
            <a:ext cx="1839823" cy="1379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4" descr="D:\俊宏\資科系\資科雜項(場管、軟體)\資訊科學系\20151012_08334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2371">
            <a:off x="3664129" y="4091805"/>
            <a:ext cx="1578460" cy="8878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6886F-2492-46EC-AA55-18F74403098C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208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橢圓 38"/>
          <p:cNvSpPr/>
          <p:nvPr/>
        </p:nvSpPr>
        <p:spPr>
          <a:xfrm rot="18624954">
            <a:off x="132893" y="1461978"/>
            <a:ext cx="608757" cy="5887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0" name="橢圓 39"/>
          <p:cNvSpPr/>
          <p:nvPr/>
        </p:nvSpPr>
        <p:spPr>
          <a:xfrm rot="18624954">
            <a:off x="1168279" y="1851843"/>
            <a:ext cx="608757" cy="5887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1" name="橢圓 40"/>
          <p:cNvSpPr/>
          <p:nvPr/>
        </p:nvSpPr>
        <p:spPr>
          <a:xfrm rot="18624954">
            <a:off x="2041418" y="1461978"/>
            <a:ext cx="608757" cy="5887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2" name="橢圓 41"/>
          <p:cNvSpPr/>
          <p:nvPr/>
        </p:nvSpPr>
        <p:spPr>
          <a:xfrm>
            <a:off x="107505" y="79245"/>
            <a:ext cx="991371" cy="102507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400" dirty="0"/>
          </a:p>
        </p:txBody>
      </p:sp>
      <p:cxnSp>
        <p:nvCxnSpPr>
          <p:cNvPr id="43" name="直線接點 42"/>
          <p:cNvCxnSpPr>
            <a:stCxn id="42" idx="7"/>
            <a:endCxn id="44" idx="1"/>
          </p:cNvCxnSpPr>
          <p:nvPr/>
        </p:nvCxnSpPr>
        <p:spPr>
          <a:xfrm>
            <a:off x="953693" y="229364"/>
            <a:ext cx="5679395" cy="522841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橢圓 43"/>
          <p:cNvSpPr/>
          <p:nvPr/>
        </p:nvSpPr>
        <p:spPr>
          <a:xfrm rot="18624954">
            <a:off x="6656570" y="198894"/>
            <a:ext cx="978064" cy="107110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45" name="直線接點 44"/>
          <p:cNvCxnSpPr>
            <a:stCxn id="42" idx="6"/>
            <a:endCxn id="46" idx="1"/>
          </p:cNvCxnSpPr>
          <p:nvPr/>
        </p:nvCxnSpPr>
        <p:spPr>
          <a:xfrm>
            <a:off x="1098876" y="591784"/>
            <a:ext cx="1038238" cy="251072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橢圓 45"/>
          <p:cNvSpPr/>
          <p:nvPr/>
        </p:nvSpPr>
        <p:spPr>
          <a:xfrm rot="18624954">
            <a:off x="2126164" y="524159"/>
            <a:ext cx="608757" cy="5887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47" name="直線接點 46"/>
          <p:cNvCxnSpPr/>
          <p:nvPr/>
        </p:nvCxnSpPr>
        <p:spPr>
          <a:xfrm>
            <a:off x="1014627" y="883898"/>
            <a:ext cx="1097524" cy="684368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接點 47"/>
          <p:cNvCxnSpPr/>
          <p:nvPr/>
        </p:nvCxnSpPr>
        <p:spPr>
          <a:xfrm>
            <a:off x="805690" y="1061732"/>
            <a:ext cx="448507" cy="887630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接點 48"/>
          <p:cNvCxnSpPr/>
          <p:nvPr/>
        </p:nvCxnSpPr>
        <p:spPr>
          <a:xfrm flipH="1">
            <a:off x="413744" y="1104322"/>
            <a:ext cx="105207" cy="349672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53784" y="377232"/>
            <a:ext cx="1079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12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>
                <a:solidFill>
                  <a:schemeClr val="bg1"/>
                </a:solidFill>
              </a:rPr>
              <a:t>資訊科學系</a:t>
            </a:r>
            <a:endParaRPr lang="en-US" altLang="zh-TW" dirty="0">
              <a:solidFill>
                <a:schemeClr val="bg1"/>
              </a:solidFill>
            </a:endParaRPr>
          </a:p>
          <a:p>
            <a:r>
              <a:rPr lang="zh-TW" altLang="en-US" dirty="0">
                <a:solidFill>
                  <a:schemeClr val="bg1"/>
                </a:solidFill>
              </a:rPr>
              <a:t>簡介</a:t>
            </a:r>
            <a:endParaRPr lang="en-US" altLang="zh-TW" dirty="0">
              <a:solidFill>
                <a:schemeClr val="bg1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819591" y="692696"/>
            <a:ext cx="12219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12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sz="1000" b="1" dirty="0">
                <a:solidFill>
                  <a:srgbClr val="003366"/>
                </a:solidFill>
              </a:rPr>
              <a:t>系所特色</a:t>
            </a:r>
            <a:endParaRPr lang="en-US" altLang="zh-TW" sz="1000" b="1" dirty="0">
              <a:solidFill>
                <a:srgbClr val="003366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971692" y="1571831"/>
            <a:ext cx="738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12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sz="900" b="1" dirty="0">
                <a:solidFill>
                  <a:srgbClr val="003366"/>
                </a:solidFill>
              </a:rPr>
              <a:t>教學場域及實驗室</a:t>
            </a:r>
            <a:endParaRPr lang="en-US" altLang="zh-TW" sz="900" b="1" dirty="0">
              <a:solidFill>
                <a:srgbClr val="003366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991554" y="1950603"/>
            <a:ext cx="944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12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sz="1000" b="1" dirty="0">
                <a:solidFill>
                  <a:srgbClr val="003366"/>
                </a:solidFill>
              </a:rPr>
              <a:t>研發</a:t>
            </a:r>
            <a:r>
              <a:rPr lang="zh-TW" altLang="en-US" sz="1000" b="1" dirty="0" smtClean="0">
                <a:solidFill>
                  <a:srgbClr val="003366"/>
                </a:solidFill>
              </a:rPr>
              <a:t>重點</a:t>
            </a:r>
            <a:endParaRPr lang="en-US" altLang="zh-TW" sz="1000" b="1" dirty="0" smtClean="0">
              <a:solidFill>
                <a:srgbClr val="003366"/>
              </a:solidFill>
            </a:endParaRPr>
          </a:p>
          <a:p>
            <a:r>
              <a:rPr lang="zh-TW" altLang="en-US" sz="1000" b="1" dirty="0" smtClean="0">
                <a:solidFill>
                  <a:srgbClr val="003366"/>
                </a:solidFill>
              </a:rPr>
              <a:t>整合</a:t>
            </a:r>
            <a:r>
              <a:rPr lang="zh-TW" altLang="en-US" sz="1000" b="1" dirty="0">
                <a:solidFill>
                  <a:srgbClr val="003366"/>
                </a:solidFill>
              </a:rPr>
              <a:t>圖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6638570" y="55663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12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sz="1400" b="1" dirty="0">
                <a:solidFill>
                  <a:srgbClr val="003366"/>
                </a:solidFill>
              </a:rPr>
              <a:t>專業師資</a:t>
            </a:r>
            <a:endParaRPr lang="en-US" altLang="zh-TW" sz="1400" b="1" dirty="0">
              <a:solidFill>
                <a:srgbClr val="003366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90029" y="1573274"/>
            <a:ext cx="671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12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sz="900" b="1" dirty="0">
                <a:solidFill>
                  <a:srgbClr val="003366"/>
                </a:solidFill>
              </a:rPr>
              <a:t>學生成果與亮點</a:t>
            </a:r>
          </a:p>
        </p:txBody>
      </p:sp>
      <p:sp>
        <p:nvSpPr>
          <p:cNvPr id="22" name="矩形 21"/>
          <p:cNvSpPr/>
          <p:nvPr/>
        </p:nvSpPr>
        <p:spPr>
          <a:xfrm>
            <a:off x="2643753" y="1817683"/>
            <a:ext cx="5509568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ts val="2200"/>
              </a:lnSpc>
              <a:buFont typeface="Wingdings" pitchFamily="2" charset="2"/>
              <a:buChar char="l"/>
            </a:pPr>
            <a:r>
              <a:rPr lang="zh-TW" altLang="en-US" sz="1400" b="1" dirty="0" smtClean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我們有</a:t>
            </a:r>
            <a:r>
              <a:rPr lang="en-US" altLang="zh-TW" sz="1400" b="1" dirty="0" smtClean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11</a:t>
            </a:r>
            <a:r>
              <a:rPr lang="zh-TW" altLang="en-US" sz="1400" b="1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位專任教師，其中</a:t>
            </a:r>
            <a:r>
              <a:rPr lang="zh-TW" altLang="en-US" sz="1400" b="1" dirty="0" smtClean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教授</a:t>
            </a:r>
            <a:r>
              <a:rPr lang="en-US" altLang="zh-TW" sz="1400" b="1" dirty="0" smtClean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1400" b="1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名，副教授</a:t>
            </a:r>
            <a:r>
              <a:rPr lang="en-US" altLang="zh-TW" sz="1400" b="1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1400" b="1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名，助理教授</a:t>
            </a:r>
            <a:r>
              <a:rPr lang="en-US" altLang="zh-TW" sz="1400" b="1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1400" b="1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名</a:t>
            </a:r>
            <a:r>
              <a:rPr lang="zh-TW" altLang="en-US" sz="1400" b="1" dirty="0" smtClean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1400" b="1" dirty="0" smtClean="0">
              <a:solidFill>
                <a:srgbClr val="003366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ts val="2200"/>
              </a:lnSpc>
            </a:pPr>
            <a:r>
              <a:rPr lang="zh-TW" altLang="en-US" sz="1400" b="1" dirty="0" smtClean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 皆具國內外資訊</a:t>
            </a:r>
            <a:r>
              <a:rPr lang="zh-TW" altLang="en-US" sz="1400" b="1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相關博士學位。</a:t>
            </a:r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693681"/>
              </p:ext>
            </p:extLst>
          </p:nvPr>
        </p:nvGraphicFramePr>
        <p:xfrm>
          <a:off x="952107" y="2530818"/>
          <a:ext cx="6642091" cy="33901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62921"/>
                <a:gridCol w="726031"/>
                <a:gridCol w="3153139"/>
              </a:tblGrid>
              <a:tr h="2557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職</a:t>
                      </a: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稱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姓</a:t>
                      </a: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名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　歷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382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教授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施釗德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美國馬里蘭大學電機博士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58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教授</a:t>
                      </a:r>
                      <a:r>
                        <a:rPr lang="zh-TW" altLang="en-US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zh-TW" alt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兼任</a:t>
                      </a:r>
                      <a:r>
                        <a:rPr lang="zh-TW" altLang="en-US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zh-TW" alt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系主任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楊政興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國立臺灣大學電機工程所博士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2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授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蔡進聰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國立高雄第一科大工程資訊與自動化博士</a:t>
                      </a:r>
                      <a:endParaRPr lang="zh-TW" altLang="zh-TW" sz="12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29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教授</a:t>
                      </a:r>
                      <a:r>
                        <a:rPr lang="zh-TW" altLang="en-US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兼任 資訊學院副院長</a:t>
                      </a:r>
                      <a:endParaRPr lang="zh-TW" altLang="zh-TW" sz="12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王朱福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國立交通大學資訊科學博士</a:t>
                      </a:r>
                      <a:endParaRPr lang="zh-TW" altLang="zh-TW" sz="12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86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副教</a:t>
                      </a:r>
                      <a:r>
                        <a:rPr 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授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周文忠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美國伊利諾大學電腦教育博士</a:t>
                      </a:r>
                      <a:endParaRPr lang="zh-TW" altLang="zh-TW" sz="12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3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副教授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黃樹乾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國立成功大學資訊工程博士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17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副教授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林義凱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國立臺灣大學電機工程所博士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67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副教授 </a:t>
                      </a:r>
                      <a:r>
                        <a:rPr 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兼任</a:t>
                      </a:r>
                      <a:r>
                        <a:rPr lang="zh-TW" altLang="en-US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進修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推廣處處長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鄭經文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堪薩斯州州立大學人力資源發展教育哲學博士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71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助理</a:t>
                      </a:r>
                      <a:r>
                        <a:rPr 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教授</a:t>
                      </a:r>
                      <a:r>
                        <a:rPr lang="zh-TW" altLang="en-US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兼任 </a:t>
                      </a:r>
                      <a:r>
                        <a:rPr lang="zh-TW" altLang="en-US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校務研究發展中心主任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林志隆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賓州州立大學教育科技博士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934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助理</a:t>
                      </a:r>
                      <a:r>
                        <a:rPr 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教授</a:t>
                      </a:r>
                      <a:r>
                        <a:rPr lang="zh-TW" altLang="en-US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兼代 研究發展處副研發長</a:t>
                      </a:r>
                      <a:endParaRPr lang="en-US" altLang="zh-TW" sz="12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兼任 </a:t>
                      </a:r>
                      <a:r>
                        <a:rPr lang="zh-TW" altLang="en-US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研究發展處技術合作組組長</a:t>
                      </a:r>
                      <a:endParaRPr lang="zh-TW" altLang="zh-TW" sz="12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林彥廷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國立成功大學工程科學博士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8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助理教授</a:t>
                      </a:r>
                      <a:r>
                        <a:rPr lang="zh-TW" altLang="en-US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zh-TW" alt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兼任</a:t>
                      </a:r>
                      <a:r>
                        <a:rPr lang="zh-TW" altLang="en-US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zh-TW" alt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進推處</a:t>
                      </a:r>
                      <a:r>
                        <a:rPr lang="zh-TW" altLang="en-US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社區學習中心主任</a:t>
                      </a:r>
                      <a:endParaRPr lang="zh-TW" alt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翁麒耀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</a:t>
                      </a:r>
                      <a:r>
                        <a:rPr lang="zh-TW" altLang="en-US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清華</a:t>
                      </a:r>
                      <a:r>
                        <a:rPr lang="zh-TW" alt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大學資訊</a:t>
                      </a:r>
                      <a:r>
                        <a:rPr lang="zh-TW" altLang="en-US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工程</a:t>
                      </a:r>
                      <a:r>
                        <a:rPr lang="zh-TW" alt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博士</a:t>
                      </a:r>
                      <a:endParaRPr lang="zh-TW" altLang="zh-TW" sz="12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6886F-2492-46EC-AA55-18F74403098C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791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橢圓 38"/>
          <p:cNvSpPr/>
          <p:nvPr/>
        </p:nvSpPr>
        <p:spPr>
          <a:xfrm rot="18624954">
            <a:off x="132893" y="1461978"/>
            <a:ext cx="608757" cy="5887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0" name="橢圓 39"/>
          <p:cNvSpPr/>
          <p:nvPr/>
        </p:nvSpPr>
        <p:spPr>
          <a:xfrm rot="18624954">
            <a:off x="1168279" y="1851843"/>
            <a:ext cx="608757" cy="5887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1" name="橢圓 40"/>
          <p:cNvSpPr/>
          <p:nvPr/>
        </p:nvSpPr>
        <p:spPr>
          <a:xfrm rot="18624954">
            <a:off x="2041418" y="1461978"/>
            <a:ext cx="608757" cy="5887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2" name="橢圓 41"/>
          <p:cNvSpPr/>
          <p:nvPr/>
        </p:nvSpPr>
        <p:spPr>
          <a:xfrm>
            <a:off x="107505" y="79245"/>
            <a:ext cx="991371" cy="102507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400" dirty="0"/>
          </a:p>
        </p:txBody>
      </p:sp>
      <p:cxnSp>
        <p:nvCxnSpPr>
          <p:cNvPr id="43" name="直線接點 42"/>
          <p:cNvCxnSpPr>
            <a:stCxn id="42" idx="7"/>
            <a:endCxn id="44" idx="1"/>
          </p:cNvCxnSpPr>
          <p:nvPr/>
        </p:nvCxnSpPr>
        <p:spPr>
          <a:xfrm>
            <a:off x="953693" y="229364"/>
            <a:ext cx="5679395" cy="522841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橢圓 43"/>
          <p:cNvSpPr/>
          <p:nvPr/>
        </p:nvSpPr>
        <p:spPr>
          <a:xfrm rot="18624954">
            <a:off x="6656570" y="198894"/>
            <a:ext cx="978064" cy="107110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45" name="直線接點 44"/>
          <p:cNvCxnSpPr>
            <a:stCxn id="42" idx="6"/>
            <a:endCxn id="46" idx="1"/>
          </p:cNvCxnSpPr>
          <p:nvPr/>
        </p:nvCxnSpPr>
        <p:spPr>
          <a:xfrm>
            <a:off x="1098876" y="591784"/>
            <a:ext cx="1038238" cy="251072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橢圓 45"/>
          <p:cNvSpPr/>
          <p:nvPr/>
        </p:nvSpPr>
        <p:spPr>
          <a:xfrm rot="18624954">
            <a:off x="2126164" y="524159"/>
            <a:ext cx="608757" cy="5887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47" name="直線接點 46"/>
          <p:cNvCxnSpPr/>
          <p:nvPr/>
        </p:nvCxnSpPr>
        <p:spPr>
          <a:xfrm>
            <a:off x="1014627" y="883898"/>
            <a:ext cx="1097524" cy="684368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接點 47"/>
          <p:cNvCxnSpPr/>
          <p:nvPr/>
        </p:nvCxnSpPr>
        <p:spPr>
          <a:xfrm>
            <a:off x="805690" y="1061732"/>
            <a:ext cx="448507" cy="887630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接點 48"/>
          <p:cNvCxnSpPr/>
          <p:nvPr/>
        </p:nvCxnSpPr>
        <p:spPr>
          <a:xfrm flipH="1">
            <a:off x="413744" y="1104322"/>
            <a:ext cx="105207" cy="349672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53784" y="377232"/>
            <a:ext cx="1079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12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>
                <a:solidFill>
                  <a:schemeClr val="bg1"/>
                </a:solidFill>
              </a:rPr>
              <a:t>資訊科學系</a:t>
            </a:r>
            <a:endParaRPr lang="en-US" altLang="zh-TW" dirty="0">
              <a:solidFill>
                <a:schemeClr val="bg1"/>
              </a:solidFill>
            </a:endParaRPr>
          </a:p>
          <a:p>
            <a:r>
              <a:rPr lang="zh-TW" altLang="en-US" dirty="0">
                <a:solidFill>
                  <a:schemeClr val="bg1"/>
                </a:solidFill>
              </a:rPr>
              <a:t>簡介</a:t>
            </a:r>
            <a:endParaRPr lang="en-US" altLang="zh-TW" dirty="0">
              <a:solidFill>
                <a:schemeClr val="bg1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819591" y="692696"/>
            <a:ext cx="12219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12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sz="1000" b="1" dirty="0">
                <a:solidFill>
                  <a:srgbClr val="003366"/>
                </a:solidFill>
              </a:rPr>
              <a:t>系所特色</a:t>
            </a:r>
            <a:endParaRPr lang="en-US" altLang="zh-TW" sz="1000" b="1" dirty="0">
              <a:solidFill>
                <a:srgbClr val="003366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971692" y="1571831"/>
            <a:ext cx="738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12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sz="900" b="1" dirty="0">
                <a:solidFill>
                  <a:srgbClr val="003366"/>
                </a:solidFill>
              </a:rPr>
              <a:t>教學場域及實驗室</a:t>
            </a:r>
            <a:endParaRPr lang="en-US" altLang="zh-TW" sz="900" b="1" dirty="0">
              <a:solidFill>
                <a:srgbClr val="003366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991554" y="1950603"/>
            <a:ext cx="944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12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sz="1000" b="1" dirty="0">
                <a:solidFill>
                  <a:srgbClr val="003366"/>
                </a:solidFill>
              </a:rPr>
              <a:t>研發</a:t>
            </a:r>
            <a:r>
              <a:rPr lang="zh-TW" altLang="en-US" sz="1000" b="1" dirty="0" smtClean="0">
                <a:solidFill>
                  <a:srgbClr val="003366"/>
                </a:solidFill>
              </a:rPr>
              <a:t>重點</a:t>
            </a:r>
            <a:endParaRPr lang="en-US" altLang="zh-TW" sz="1000" b="1" dirty="0" smtClean="0">
              <a:solidFill>
                <a:srgbClr val="003366"/>
              </a:solidFill>
            </a:endParaRPr>
          </a:p>
          <a:p>
            <a:r>
              <a:rPr lang="zh-TW" altLang="en-US" sz="1000" b="1" dirty="0" smtClean="0">
                <a:solidFill>
                  <a:srgbClr val="003366"/>
                </a:solidFill>
              </a:rPr>
              <a:t>整合</a:t>
            </a:r>
            <a:r>
              <a:rPr lang="zh-TW" altLang="en-US" sz="1000" b="1" dirty="0">
                <a:solidFill>
                  <a:srgbClr val="003366"/>
                </a:solidFill>
              </a:rPr>
              <a:t>圖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-89666" y="1623419"/>
            <a:ext cx="10081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12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sz="900" b="1" dirty="0">
                <a:solidFill>
                  <a:srgbClr val="003366"/>
                </a:solidFill>
              </a:rPr>
              <a:t>專業師資</a:t>
            </a:r>
            <a:endParaRPr lang="en-US" altLang="zh-TW" sz="900" b="1" dirty="0">
              <a:solidFill>
                <a:srgbClr val="003366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6672218" y="485378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12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sz="1400" b="1" dirty="0">
                <a:solidFill>
                  <a:srgbClr val="003366"/>
                </a:solidFill>
              </a:rPr>
              <a:t>學生成果與亮點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953693" y="5306718"/>
            <a:ext cx="1800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2017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第一屆屏東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大學</a:t>
            </a:r>
            <a:endParaRPr lang="en-US" altLang="zh-TW" sz="1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創意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黑客松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競賽</a:t>
            </a:r>
            <a:endParaRPr lang="zh-TW" altLang="en-US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083023" y="6093296"/>
            <a:ext cx="3057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2017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年全國資訊安全會議最佳論文獎</a:t>
            </a:r>
          </a:p>
        </p:txBody>
      </p:sp>
      <p:pic>
        <p:nvPicPr>
          <p:cNvPr id="29" name="圖片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493" y="954566"/>
            <a:ext cx="2367427" cy="1775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" name="圖片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063" y="3599003"/>
            <a:ext cx="3176066" cy="23820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1" name="文字方塊 30"/>
          <p:cNvSpPr txBox="1"/>
          <p:nvPr/>
        </p:nvSpPr>
        <p:spPr>
          <a:xfrm>
            <a:off x="3851920" y="2842380"/>
            <a:ext cx="2877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2017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屆 </a:t>
            </a:r>
            <a:endParaRPr lang="en-US" altLang="zh-TW" sz="1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VR 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Hack </a:t>
            </a:r>
            <a:r>
              <a:rPr lang="en-US" altLang="zh-TW" sz="14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FestVR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開發者黑客松大賽</a:t>
            </a:r>
          </a:p>
        </p:txBody>
      </p:sp>
      <p:pic>
        <p:nvPicPr>
          <p:cNvPr id="32" name="圖片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154" y="2510470"/>
            <a:ext cx="1533559" cy="27263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6886F-2492-46EC-AA55-18F74403098C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072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197165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國立屏東大學資訊學院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五年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一貫宣導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民生校區場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b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94928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感謝各位同學的聆聽</a:t>
            </a:r>
            <a:r>
              <a:rPr lang="en-US" altLang="zh-TW" sz="3600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!!</a:t>
            </a:r>
            <a:endParaRPr lang="zh-TW" altLang="en-US" sz="3600" dirty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6886F-2492-46EC-AA55-18F74403098C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190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橢圓 65"/>
          <p:cNvSpPr/>
          <p:nvPr/>
        </p:nvSpPr>
        <p:spPr>
          <a:xfrm rot="18624954">
            <a:off x="5630242" y="3911178"/>
            <a:ext cx="1650820" cy="16508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" name="橢圓 4"/>
          <p:cNvSpPr/>
          <p:nvPr/>
        </p:nvSpPr>
        <p:spPr>
          <a:xfrm>
            <a:off x="179512" y="188640"/>
            <a:ext cx="2779792" cy="277979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400" dirty="0" smtClean="0"/>
              <a:t>Outline</a:t>
            </a:r>
            <a:endParaRPr lang="zh-TW" altLang="en-US" sz="4400" dirty="0"/>
          </a:p>
        </p:txBody>
      </p:sp>
      <p:cxnSp>
        <p:nvCxnSpPr>
          <p:cNvPr id="14" name="直線接點 13"/>
          <p:cNvCxnSpPr>
            <a:stCxn id="5" idx="6"/>
            <a:endCxn id="15" idx="1"/>
          </p:cNvCxnSpPr>
          <p:nvPr/>
        </p:nvCxnSpPr>
        <p:spPr>
          <a:xfrm>
            <a:off x="2959304" y="1578536"/>
            <a:ext cx="2911205" cy="680853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橢圓 14"/>
          <p:cNvSpPr/>
          <p:nvPr/>
        </p:nvSpPr>
        <p:spPr>
          <a:xfrm rot="18624954">
            <a:off x="5867869" y="1368010"/>
            <a:ext cx="1650820" cy="16508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9" name="直線接點 18"/>
          <p:cNvCxnSpPr/>
          <p:nvPr/>
        </p:nvCxnSpPr>
        <p:spPr>
          <a:xfrm>
            <a:off x="2723071" y="2370687"/>
            <a:ext cx="3077444" cy="1855860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文字方塊 64"/>
          <p:cNvSpPr txBox="1"/>
          <p:nvPr/>
        </p:nvSpPr>
        <p:spPr>
          <a:xfrm>
            <a:off x="5681738" y="4471050"/>
            <a:ext cx="158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資訊科學系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簡介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6886F-2492-46EC-AA55-18F74403098C}" type="slidenum">
              <a:rPr lang="zh-TW" altLang="en-US" smtClean="0"/>
              <a:t>2</a:t>
            </a:fld>
            <a:endParaRPr lang="zh-TW" altLang="en-US"/>
          </a:p>
        </p:txBody>
      </p:sp>
      <p:sp>
        <p:nvSpPr>
          <p:cNvPr id="71" name="文字方塊 70"/>
          <p:cNvSpPr txBox="1"/>
          <p:nvPr/>
        </p:nvSpPr>
        <p:spPr>
          <a:xfrm>
            <a:off x="5922886" y="1905446"/>
            <a:ext cx="158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五年一貫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介紹</a:t>
            </a:r>
          </a:p>
        </p:txBody>
      </p:sp>
    </p:spTree>
    <p:extLst>
      <p:ext uri="{BB962C8B-B14F-4D97-AF65-F5344CB8AC3E}">
        <p14:creationId xmlns:p14="http://schemas.microsoft.com/office/powerpoint/2010/main" val="67167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橢圓 38"/>
          <p:cNvSpPr/>
          <p:nvPr/>
        </p:nvSpPr>
        <p:spPr>
          <a:xfrm rot="18624954">
            <a:off x="1684567" y="3726867"/>
            <a:ext cx="1100210" cy="106403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0" name="橢圓 39"/>
          <p:cNvSpPr/>
          <p:nvPr/>
        </p:nvSpPr>
        <p:spPr>
          <a:xfrm rot="18624954">
            <a:off x="3696567" y="4149457"/>
            <a:ext cx="1100210" cy="106403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1" name="橢圓 40"/>
          <p:cNvSpPr/>
          <p:nvPr/>
        </p:nvSpPr>
        <p:spPr>
          <a:xfrm rot="18624954">
            <a:off x="5492437" y="3104290"/>
            <a:ext cx="1100210" cy="106403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2" name="橢圓 41"/>
          <p:cNvSpPr/>
          <p:nvPr/>
        </p:nvSpPr>
        <p:spPr>
          <a:xfrm>
            <a:off x="1933985" y="1116345"/>
            <a:ext cx="1783459" cy="184409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400" dirty="0"/>
          </a:p>
        </p:txBody>
      </p:sp>
      <p:cxnSp>
        <p:nvCxnSpPr>
          <p:cNvPr id="43" name="直線接點 42"/>
          <p:cNvCxnSpPr>
            <a:stCxn id="42" idx="7"/>
          </p:cNvCxnSpPr>
          <p:nvPr/>
        </p:nvCxnSpPr>
        <p:spPr>
          <a:xfrm flipV="1">
            <a:off x="3456262" y="735148"/>
            <a:ext cx="1081310" cy="651259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接點 44"/>
          <p:cNvCxnSpPr>
            <a:stCxn id="42" idx="6"/>
            <a:endCxn id="46" idx="1"/>
          </p:cNvCxnSpPr>
          <p:nvPr/>
        </p:nvCxnSpPr>
        <p:spPr>
          <a:xfrm flipV="1">
            <a:off x="3717444" y="1880519"/>
            <a:ext cx="1786490" cy="157874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橢圓 45"/>
          <p:cNvSpPr/>
          <p:nvPr/>
        </p:nvSpPr>
        <p:spPr>
          <a:xfrm rot="18624954">
            <a:off x="5492436" y="1296244"/>
            <a:ext cx="1100210" cy="106403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47" name="直線接點 46"/>
          <p:cNvCxnSpPr>
            <a:stCxn id="42" idx="5"/>
            <a:endCxn id="18" idx="1"/>
          </p:cNvCxnSpPr>
          <p:nvPr/>
        </p:nvCxnSpPr>
        <p:spPr>
          <a:xfrm>
            <a:off x="3456262" y="2690379"/>
            <a:ext cx="2012822" cy="958117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接點 47"/>
          <p:cNvCxnSpPr>
            <a:stCxn id="42" idx="4"/>
            <a:endCxn id="40" idx="0"/>
          </p:cNvCxnSpPr>
          <p:nvPr/>
        </p:nvCxnSpPr>
        <p:spPr>
          <a:xfrm>
            <a:off x="2825715" y="2960441"/>
            <a:ext cx="1015902" cy="1376110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接點 48"/>
          <p:cNvCxnSpPr>
            <a:stCxn id="42" idx="3"/>
            <a:endCxn id="39" idx="7"/>
          </p:cNvCxnSpPr>
          <p:nvPr/>
        </p:nvCxnSpPr>
        <p:spPr>
          <a:xfrm>
            <a:off x="2195167" y="2690379"/>
            <a:ext cx="5277" cy="1028452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5526552" y="1535872"/>
            <a:ext cx="1031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1600" b="1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申請資格與時間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5469084" y="3356108"/>
            <a:ext cx="1119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1600" b="1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預研生</a:t>
            </a:r>
            <a:endParaRPr lang="en-US" altLang="zh-TW" dirty="0" smtClean="0"/>
          </a:p>
          <a:p>
            <a:r>
              <a:rPr lang="zh-TW" altLang="en-US" dirty="0" smtClean="0"/>
              <a:t>規定</a:t>
            </a:r>
            <a:r>
              <a:rPr lang="en-US" altLang="zh-TW" dirty="0" smtClean="0"/>
              <a:t>(1)</a:t>
            </a:r>
            <a:endParaRPr lang="en-US" altLang="zh-TW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1735286" y="4084246"/>
            <a:ext cx="1055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1600" b="1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優勢</a:t>
            </a:r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2052408" y="1771491"/>
            <a:ext cx="1476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五年一貫</a:t>
            </a:r>
            <a:endParaRPr lang="zh-TW" altLang="en-US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3607067" y="4428401"/>
            <a:ext cx="1252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1600" b="1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/>
              <a:t>預研生</a:t>
            </a:r>
            <a:endParaRPr lang="en-US" altLang="zh-TW" dirty="0"/>
          </a:p>
          <a:p>
            <a:r>
              <a:rPr lang="zh-TW" altLang="en-US" dirty="0"/>
              <a:t>規定</a:t>
            </a:r>
            <a:r>
              <a:rPr lang="en-US" altLang="zh-TW" dirty="0" smtClean="0"/>
              <a:t>(2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6886F-2492-46EC-AA55-18F74403098C}" type="slidenum">
              <a:rPr lang="zh-TW" altLang="en-US" smtClean="0"/>
              <a:t>3</a:t>
            </a:fld>
            <a:endParaRPr lang="zh-TW" altLang="en-US"/>
          </a:p>
        </p:txBody>
      </p:sp>
      <p:sp>
        <p:nvSpPr>
          <p:cNvPr id="25" name="橢圓 24"/>
          <p:cNvSpPr/>
          <p:nvPr/>
        </p:nvSpPr>
        <p:spPr>
          <a:xfrm rot="18624954">
            <a:off x="4526074" y="132342"/>
            <a:ext cx="1100210" cy="106403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4550583" y="476672"/>
            <a:ext cx="1029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12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sz="1600" b="1" dirty="0" smtClean="0">
                <a:solidFill>
                  <a:srgbClr val="003366"/>
                </a:solidFill>
              </a:rPr>
              <a:t>招生目的</a:t>
            </a:r>
            <a:endParaRPr lang="zh-TW" altLang="en-US" sz="1600" b="1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10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橢圓 38"/>
          <p:cNvSpPr/>
          <p:nvPr/>
        </p:nvSpPr>
        <p:spPr>
          <a:xfrm rot="18624954">
            <a:off x="132893" y="1461978"/>
            <a:ext cx="608757" cy="5887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0" name="橢圓 39"/>
          <p:cNvSpPr/>
          <p:nvPr/>
        </p:nvSpPr>
        <p:spPr>
          <a:xfrm rot="18624954">
            <a:off x="1168279" y="1851843"/>
            <a:ext cx="608757" cy="5887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1" name="橢圓 40"/>
          <p:cNvSpPr/>
          <p:nvPr/>
        </p:nvSpPr>
        <p:spPr>
          <a:xfrm rot="18624954">
            <a:off x="2041418" y="1461978"/>
            <a:ext cx="608757" cy="5887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2" name="橢圓 41"/>
          <p:cNvSpPr/>
          <p:nvPr/>
        </p:nvSpPr>
        <p:spPr>
          <a:xfrm>
            <a:off x="107505" y="79245"/>
            <a:ext cx="991371" cy="102507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400" dirty="0"/>
          </a:p>
        </p:txBody>
      </p:sp>
      <p:cxnSp>
        <p:nvCxnSpPr>
          <p:cNvPr id="43" name="直線接點 42"/>
          <p:cNvCxnSpPr>
            <a:stCxn id="42" idx="7"/>
            <a:endCxn id="44" idx="1"/>
          </p:cNvCxnSpPr>
          <p:nvPr/>
        </p:nvCxnSpPr>
        <p:spPr>
          <a:xfrm>
            <a:off x="953693" y="229364"/>
            <a:ext cx="5679395" cy="522841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橢圓 43"/>
          <p:cNvSpPr/>
          <p:nvPr/>
        </p:nvSpPr>
        <p:spPr>
          <a:xfrm rot="18624954">
            <a:off x="6656570" y="198894"/>
            <a:ext cx="978064" cy="107110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45" name="直線接點 44"/>
          <p:cNvCxnSpPr>
            <a:stCxn id="42" idx="6"/>
            <a:endCxn id="46" idx="1"/>
          </p:cNvCxnSpPr>
          <p:nvPr/>
        </p:nvCxnSpPr>
        <p:spPr>
          <a:xfrm>
            <a:off x="1098876" y="591784"/>
            <a:ext cx="1038238" cy="251072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橢圓 45"/>
          <p:cNvSpPr/>
          <p:nvPr/>
        </p:nvSpPr>
        <p:spPr>
          <a:xfrm rot="18624954">
            <a:off x="2126164" y="524159"/>
            <a:ext cx="608757" cy="5887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47" name="直線接點 46"/>
          <p:cNvCxnSpPr/>
          <p:nvPr/>
        </p:nvCxnSpPr>
        <p:spPr>
          <a:xfrm>
            <a:off x="1014627" y="883898"/>
            <a:ext cx="1097524" cy="684368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接點 47"/>
          <p:cNvCxnSpPr/>
          <p:nvPr/>
        </p:nvCxnSpPr>
        <p:spPr>
          <a:xfrm>
            <a:off x="805690" y="1061732"/>
            <a:ext cx="448507" cy="887630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接點 48"/>
          <p:cNvCxnSpPr/>
          <p:nvPr/>
        </p:nvCxnSpPr>
        <p:spPr>
          <a:xfrm flipH="1">
            <a:off x="413744" y="1104322"/>
            <a:ext cx="105207" cy="349672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53784" y="377232"/>
            <a:ext cx="1079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12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>
                <a:solidFill>
                  <a:schemeClr val="bg1"/>
                </a:solidFill>
              </a:rPr>
              <a:t>五年一貫</a:t>
            </a:r>
            <a:endParaRPr lang="en-US" altLang="zh-TW" dirty="0" smtClean="0">
              <a:solidFill>
                <a:schemeClr val="bg1"/>
              </a:solidFill>
            </a:endParaRPr>
          </a:p>
          <a:p>
            <a:r>
              <a:rPr lang="zh-TW" altLang="en-US" dirty="0" smtClean="0">
                <a:solidFill>
                  <a:schemeClr val="bg1"/>
                </a:solidFill>
              </a:rPr>
              <a:t>簡介</a:t>
            </a:r>
            <a:endParaRPr lang="en-US" altLang="zh-TW" dirty="0">
              <a:solidFill>
                <a:schemeClr val="bg1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819591" y="620688"/>
            <a:ext cx="1221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12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sz="1000" b="1" dirty="0" smtClean="0">
                <a:solidFill>
                  <a:srgbClr val="003366"/>
                </a:solidFill>
              </a:rPr>
              <a:t>申請資格</a:t>
            </a:r>
            <a:endParaRPr lang="en-US" altLang="zh-TW" sz="1000" b="1" dirty="0" smtClean="0">
              <a:solidFill>
                <a:srgbClr val="003366"/>
              </a:solidFill>
            </a:endParaRPr>
          </a:p>
          <a:p>
            <a:r>
              <a:rPr lang="zh-TW" altLang="en-US" sz="1000" b="1" dirty="0" smtClean="0">
                <a:solidFill>
                  <a:srgbClr val="003366"/>
                </a:solidFill>
              </a:rPr>
              <a:t>與時間</a:t>
            </a:r>
            <a:endParaRPr lang="en-US" altLang="zh-TW" sz="1000" b="1" dirty="0">
              <a:solidFill>
                <a:srgbClr val="003366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971692" y="1556792"/>
            <a:ext cx="738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12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sz="900" b="1" dirty="0" smtClean="0">
                <a:solidFill>
                  <a:srgbClr val="003366"/>
                </a:solidFill>
              </a:rPr>
              <a:t>預研生</a:t>
            </a:r>
            <a:endParaRPr lang="en-US" altLang="zh-TW" sz="900" b="1" dirty="0" smtClean="0">
              <a:solidFill>
                <a:srgbClr val="003366"/>
              </a:solidFill>
            </a:endParaRPr>
          </a:p>
          <a:p>
            <a:r>
              <a:rPr lang="zh-TW" altLang="en-US" sz="900" b="1" dirty="0" smtClean="0">
                <a:solidFill>
                  <a:srgbClr val="003366"/>
                </a:solidFill>
              </a:rPr>
              <a:t>規定</a:t>
            </a:r>
            <a:r>
              <a:rPr lang="en-US" altLang="zh-TW" sz="900" b="1" dirty="0" smtClean="0">
                <a:solidFill>
                  <a:srgbClr val="003366"/>
                </a:solidFill>
              </a:rPr>
              <a:t>(1)</a:t>
            </a:r>
            <a:endParaRPr lang="en-US" altLang="zh-TW" sz="900" b="1" dirty="0">
              <a:solidFill>
                <a:srgbClr val="003366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991554" y="1916832"/>
            <a:ext cx="944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12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sz="1000" b="1" dirty="0">
                <a:solidFill>
                  <a:srgbClr val="003366"/>
                </a:solidFill>
              </a:rPr>
              <a:t>預研</a:t>
            </a:r>
            <a:r>
              <a:rPr lang="zh-TW" altLang="en-US" sz="1000" b="1" dirty="0" smtClean="0">
                <a:solidFill>
                  <a:srgbClr val="003366"/>
                </a:solidFill>
              </a:rPr>
              <a:t>生</a:t>
            </a:r>
            <a:endParaRPr lang="en-US" altLang="zh-TW" sz="1000" b="1" dirty="0" smtClean="0">
              <a:solidFill>
                <a:srgbClr val="003366"/>
              </a:solidFill>
            </a:endParaRPr>
          </a:p>
          <a:p>
            <a:r>
              <a:rPr lang="zh-TW" altLang="en-US" sz="1000" b="1" dirty="0" smtClean="0">
                <a:solidFill>
                  <a:srgbClr val="003366"/>
                </a:solidFill>
              </a:rPr>
              <a:t>規定</a:t>
            </a:r>
            <a:r>
              <a:rPr lang="en-US" altLang="zh-TW" sz="1000" b="1" dirty="0" smtClean="0">
                <a:solidFill>
                  <a:srgbClr val="003366"/>
                </a:solidFill>
              </a:rPr>
              <a:t>(2)</a:t>
            </a:r>
            <a:endParaRPr lang="en-US" altLang="zh-TW" sz="1000" b="1" dirty="0">
              <a:solidFill>
                <a:srgbClr val="003366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-89666" y="1623419"/>
            <a:ext cx="10081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12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sz="900" b="1" dirty="0" smtClean="0">
                <a:solidFill>
                  <a:srgbClr val="003366"/>
                </a:solidFill>
              </a:rPr>
              <a:t>優勢</a:t>
            </a:r>
            <a:endParaRPr lang="en-US" altLang="zh-TW" sz="900" b="1" dirty="0">
              <a:solidFill>
                <a:srgbClr val="003366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6672218" y="620688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12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sz="1400" b="1" dirty="0" smtClean="0">
                <a:solidFill>
                  <a:srgbClr val="003366"/>
                </a:solidFill>
              </a:rPr>
              <a:t>招生目的</a:t>
            </a:r>
            <a:endParaRPr lang="zh-TW" altLang="en-US" sz="1400" b="1" dirty="0">
              <a:solidFill>
                <a:srgbClr val="003366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72656" y="3140968"/>
            <a:ext cx="56196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鼓勵本校大學部優秀學生繼續留在本校就讀相關所、系碩士班，並期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達到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連續學習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縮短修業年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限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招收五年一貫學生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6886F-2492-46EC-AA55-18F74403098C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891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橢圓 38"/>
          <p:cNvSpPr/>
          <p:nvPr/>
        </p:nvSpPr>
        <p:spPr>
          <a:xfrm rot="18624954">
            <a:off x="132893" y="1461978"/>
            <a:ext cx="608757" cy="5887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0" name="橢圓 39"/>
          <p:cNvSpPr/>
          <p:nvPr/>
        </p:nvSpPr>
        <p:spPr>
          <a:xfrm rot="18624954">
            <a:off x="1168279" y="1851843"/>
            <a:ext cx="608757" cy="5887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1" name="橢圓 40"/>
          <p:cNvSpPr/>
          <p:nvPr/>
        </p:nvSpPr>
        <p:spPr>
          <a:xfrm rot="18624954">
            <a:off x="2041418" y="1461978"/>
            <a:ext cx="608757" cy="5887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2" name="橢圓 41"/>
          <p:cNvSpPr/>
          <p:nvPr/>
        </p:nvSpPr>
        <p:spPr>
          <a:xfrm>
            <a:off x="107505" y="79245"/>
            <a:ext cx="991371" cy="102507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400" dirty="0"/>
          </a:p>
        </p:txBody>
      </p:sp>
      <p:cxnSp>
        <p:nvCxnSpPr>
          <p:cNvPr id="43" name="直線接點 42"/>
          <p:cNvCxnSpPr>
            <a:stCxn id="42" idx="7"/>
            <a:endCxn id="44" idx="1"/>
          </p:cNvCxnSpPr>
          <p:nvPr/>
        </p:nvCxnSpPr>
        <p:spPr>
          <a:xfrm>
            <a:off x="953693" y="229364"/>
            <a:ext cx="5679395" cy="522841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橢圓 43"/>
          <p:cNvSpPr/>
          <p:nvPr/>
        </p:nvSpPr>
        <p:spPr>
          <a:xfrm rot="18624954">
            <a:off x="6656570" y="198894"/>
            <a:ext cx="978064" cy="107110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45" name="直線接點 44"/>
          <p:cNvCxnSpPr>
            <a:stCxn id="42" idx="6"/>
            <a:endCxn id="46" idx="1"/>
          </p:cNvCxnSpPr>
          <p:nvPr/>
        </p:nvCxnSpPr>
        <p:spPr>
          <a:xfrm>
            <a:off x="1098876" y="591784"/>
            <a:ext cx="1038238" cy="251072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橢圓 45"/>
          <p:cNvSpPr/>
          <p:nvPr/>
        </p:nvSpPr>
        <p:spPr>
          <a:xfrm rot="18624954">
            <a:off x="2126164" y="524159"/>
            <a:ext cx="608757" cy="5887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47" name="直線接點 46"/>
          <p:cNvCxnSpPr/>
          <p:nvPr/>
        </p:nvCxnSpPr>
        <p:spPr>
          <a:xfrm>
            <a:off x="1014627" y="883898"/>
            <a:ext cx="1097524" cy="684368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接點 47"/>
          <p:cNvCxnSpPr/>
          <p:nvPr/>
        </p:nvCxnSpPr>
        <p:spPr>
          <a:xfrm>
            <a:off x="805690" y="1061732"/>
            <a:ext cx="448507" cy="887630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接點 48"/>
          <p:cNvCxnSpPr/>
          <p:nvPr/>
        </p:nvCxnSpPr>
        <p:spPr>
          <a:xfrm flipH="1">
            <a:off x="413744" y="1104322"/>
            <a:ext cx="105207" cy="349672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53784" y="377232"/>
            <a:ext cx="1079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12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>
                <a:solidFill>
                  <a:schemeClr val="bg1"/>
                </a:solidFill>
              </a:rPr>
              <a:t>五年一貫</a:t>
            </a:r>
            <a:endParaRPr lang="en-US" altLang="zh-TW" dirty="0" smtClean="0">
              <a:solidFill>
                <a:schemeClr val="bg1"/>
              </a:solidFill>
            </a:endParaRPr>
          </a:p>
          <a:p>
            <a:r>
              <a:rPr lang="zh-TW" altLang="en-US" dirty="0" smtClean="0">
                <a:solidFill>
                  <a:schemeClr val="bg1"/>
                </a:solidFill>
              </a:rPr>
              <a:t>簡介</a:t>
            </a:r>
            <a:endParaRPr lang="en-US" altLang="zh-TW" dirty="0">
              <a:solidFill>
                <a:schemeClr val="bg1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819591" y="692696"/>
            <a:ext cx="12219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12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sz="1000" b="1" dirty="0">
                <a:solidFill>
                  <a:srgbClr val="003366"/>
                </a:solidFill>
              </a:rPr>
              <a:t>招生目的</a:t>
            </a:r>
            <a:endParaRPr lang="en-US" altLang="zh-TW" sz="1000" b="1" dirty="0">
              <a:solidFill>
                <a:srgbClr val="003366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971692" y="1556792"/>
            <a:ext cx="738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12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sz="900" b="1" dirty="0" smtClean="0">
                <a:solidFill>
                  <a:srgbClr val="003366"/>
                </a:solidFill>
              </a:rPr>
              <a:t>預研生</a:t>
            </a:r>
            <a:endParaRPr lang="en-US" altLang="zh-TW" sz="900" b="1" dirty="0" smtClean="0">
              <a:solidFill>
                <a:srgbClr val="003366"/>
              </a:solidFill>
            </a:endParaRPr>
          </a:p>
          <a:p>
            <a:r>
              <a:rPr lang="zh-TW" altLang="en-US" sz="900" b="1" dirty="0" smtClean="0">
                <a:solidFill>
                  <a:srgbClr val="003366"/>
                </a:solidFill>
              </a:rPr>
              <a:t>規定</a:t>
            </a:r>
            <a:r>
              <a:rPr lang="en-US" altLang="zh-TW" sz="900" b="1" dirty="0" smtClean="0">
                <a:solidFill>
                  <a:srgbClr val="003366"/>
                </a:solidFill>
              </a:rPr>
              <a:t>(1)</a:t>
            </a:r>
            <a:endParaRPr lang="en-US" altLang="zh-TW" sz="900" b="1" dirty="0">
              <a:solidFill>
                <a:srgbClr val="003366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991554" y="1916832"/>
            <a:ext cx="944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12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sz="1000" b="1" dirty="0">
                <a:solidFill>
                  <a:srgbClr val="003366"/>
                </a:solidFill>
              </a:rPr>
              <a:t>預研</a:t>
            </a:r>
            <a:r>
              <a:rPr lang="zh-TW" altLang="en-US" sz="1000" b="1" dirty="0" smtClean="0">
                <a:solidFill>
                  <a:srgbClr val="003366"/>
                </a:solidFill>
              </a:rPr>
              <a:t>生</a:t>
            </a:r>
            <a:endParaRPr lang="en-US" altLang="zh-TW" sz="1000" b="1" dirty="0" smtClean="0">
              <a:solidFill>
                <a:srgbClr val="003366"/>
              </a:solidFill>
            </a:endParaRPr>
          </a:p>
          <a:p>
            <a:r>
              <a:rPr lang="zh-TW" altLang="en-US" sz="1000" b="1" dirty="0" smtClean="0">
                <a:solidFill>
                  <a:srgbClr val="003366"/>
                </a:solidFill>
              </a:rPr>
              <a:t>規定</a:t>
            </a:r>
            <a:r>
              <a:rPr lang="en-US" altLang="zh-TW" sz="1000" b="1" dirty="0" smtClean="0">
                <a:solidFill>
                  <a:srgbClr val="003366"/>
                </a:solidFill>
              </a:rPr>
              <a:t>(2)</a:t>
            </a:r>
            <a:endParaRPr lang="en-US" altLang="zh-TW" sz="1000" b="1" dirty="0">
              <a:solidFill>
                <a:srgbClr val="003366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-89666" y="1623419"/>
            <a:ext cx="10081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12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sz="900" b="1" dirty="0">
                <a:solidFill>
                  <a:srgbClr val="003366"/>
                </a:solidFill>
              </a:rPr>
              <a:t>優勢</a:t>
            </a:r>
            <a:endParaRPr lang="en-US" altLang="zh-TW" sz="900" b="1" dirty="0">
              <a:solidFill>
                <a:srgbClr val="003366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6672218" y="476672"/>
            <a:ext cx="9361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12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sz="1400" b="1" dirty="0" smtClean="0">
                <a:solidFill>
                  <a:srgbClr val="003366"/>
                </a:solidFill>
              </a:rPr>
              <a:t>申請</a:t>
            </a:r>
            <a:r>
              <a:rPr lang="zh-TW" altLang="en-US" sz="1400" b="1" dirty="0">
                <a:solidFill>
                  <a:srgbClr val="003366"/>
                </a:solidFill>
              </a:rPr>
              <a:t>資格</a:t>
            </a:r>
            <a:endParaRPr lang="en-US" altLang="zh-TW" sz="1400" b="1" dirty="0">
              <a:solidFill>
                <a:srgbClr val="003366"/>
              </a:solidFill>
            </a:endParaRPr>
          </a:p>
          <a:p>
            <a:r>
              <a:rPr lang="zh-TW" altLang="en-US" sz="1400" b="1" dirty="0">
                <a:solidFill>
                  <a:srgbClr val="003366"/>
                </a:solidFill>
              </a:rPr>
              <a:t>與時間</a:t>
            </a:r>
            <a:endParaRPr lang="en-US" altLang="zh-TW" sz="1400" b="1" dirty="0">
              <a:solidFill>
                <a:srgbClr val="003366"/>
              </a:solidFill>
            </a:endParaRPr>
          </a:p>
          <a:p>
            <a:endParaRPr lang="zh-TW" altLang="en-US" sz="1400" b="1" dirty="0">
              <a:solidFill>
                <a:srgbClr val="003366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72656" y="2924944"/>
            <a:ext cx="56196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學部學生入學後，得於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二年級下學期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，合於各所、系「碩士班預修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研究生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甄選作業要點」之甄選資格者，於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六月一日至六月三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十日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或各系所自行在規定時間內自訂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向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各所、系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提出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申請，經各所、系甄選通過者，取得預研生資格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79388" indent="-179388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各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所、系除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應公告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甄選通過之預研生名單外，並將甄選通過之名單送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教務處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備查，以憑辦理選課事宜。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6886F-2492-46EC-AA55-18F74403098C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855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橢圓 38"/>
          <p:cNvSpPr/>
          <p:nvPr/>
        </p:nvSpPr>
        <p:spPr>
          <a:xfrm rot="18624954">
            <a:off x="132893" y="1461978"/>
            <a:ext cx="608757" cy="5887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0" name="橢圓 39"/>
          <p:cNvSpPr/>
          <p:nvPr/>
        </p:nvSpPr>
        <p:spPr>
          <a:xfrm rot="18624954">
            <a:off x="1168279" y="1851843"/>
            <a:ext cx="608757" cy="5887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1" name="橢圓 40"/>
          <p:cNvSpPr/>
          <p:nvPr/>
        </p:nvSpPr>
        <p:spPr>
          <a:xfrm rot="18624954">
            <a:off x="2041418" y="1461978"/>
            <a:ext cx="608757" cy="5887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2" name="橢圓 41"/>
          <p:cNvSpPr/>
          <p:nvPr/>
        </p:nvSpPr>
        <p:spPr>
          <a:xfrm>
            <a:off x="107505" y="79245"/>
            <a:ext cx="991371" cy="102507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400" dirty="0"/>
          </a:p>
        </p:txBody>
      </p:sp>
      <p:cxnSp>
        <p:nvCxnSpPr>
          <p:cNvPr id="43" name="直線接點 42"/>
          <p:cNvCxnSpPr>
            <a:stCxn id="42" idx="7"/>
            <a:endCxn id="44" idx="1"/>
          </p:cNvCxnSpPr>
          <p:nvPr/>
        </p:nvCxnSpPr>
        <p:spPr>
          <a:xfrm>
            <a:off x="953693" y="229364"/>
            <a:ext cx="5679395" cy="522841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橢圓 43"/>
          <p:cNvSpPr/>
          <p:nvPr/>
        </p:nvSpPr>
        <p:spPr>
          <a:xfrm rot="18624954">
            <a:off x="6656570" y="198894"/>
            <a:ext cx="978064" cy="107110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45" name="直線接點 44"/>
          <p:cNvCxnSpPr>
            <a:stCxn id="42" idx="6"/>
            <a:endCxn id="46" idx="1"/>
          </p:cNvCxnSpPr>
          <p:nvPr/>
        </p:nvCxnSpPr>
        <p:spPr>
          <a:xfrm>
            <a:off x="1098876" y="591784"/>
            <a:ext cx="1038238" cy="251072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橢圓 45"/>
          <p:cNvSpPr/>
          <p:nvPr/>
        </p:nvSpPr>
        <p:spPr>
          <a:xfrm rot="18624954">
            <a:off x="2126164" y="524159"/>
            <a:ext cx="608757" cy="5887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47" name="直線接點 46"/>
          <p:cNvCxnSpPr/>
          <p:nvPr/>
        </p:nvCxnSpPr>
        <p:spPr>
          <a:xfrm>
            <a:off x="1014627" y="883898"/>
            <a:ext cx="1097524" cy="684368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接點 47"/>
          <p:cNvCxnSpPr/>
          <p:nvPr/>
        </p:nvCxnSpPr>
        <p:spPr>
          <a:xfrm>
            <a:off x="805690" y="1061732"/>
            <a:ext cx="448507" cy="887630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接點 48"/>
          <p:cNvCxnSpPr/>
          <p:nvPr/>
        </p:nvCxnSpPr>
        <p:spPr>
          <a:xfrm flipH="1">
            <a:off x="413744" y="1104322"/>
            <a:ext cx="105207" cy="349672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53784" y="377232"/>
            <a:ext cx="1079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12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>
                <a:solidFill>
                  <a:schemeClr val="bg1"/>
                </a:solidFill>
              </a:rPr>
              <a:t>五年一貫</a:t>
            </a:r>
            <a:endParaRPr lang="en-US" altLang="zh-TW" dirty="0" smtClean="0">
              <a:solidFill>
                <a:schemeClr val="bg1"/>
              </a:solidFill>
            </a:endParaRPr>
          </a:p>
          <a:p>
            <a:r>
              <a:rPr lang="zh-TW" altLang="en-US" dirty="0" smtClean="0">
                <a:solidFill>
                  <a:schemeClr val="bg1"/>
                </a:solidFill>
              </a:rPr>
              <a:t>簡介</a:t>
            </a:r>
            <a:endParaRPr lang="en-US" altLang="zh-TW" dirty="0">
              <a:solidFill>
                <a:schemeClr val="bg1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819591" y="692696"/>
            <a:ext cx="12219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12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sz="1000" b="1" dirty="0">
                <a:solidFill>
                  <a:srgbClr val="003366"/>
                </a:solidFill>
              </a:rPr>
              <a:t>招生目的</a:t>
            </a:r>
            <a:endParaRPr lang="en-US" altLang="zh-TW" sz="1000" b="1" dirty="0">
              <a:solidFill>
                <a:srgbClr val="003366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971692" y="1556792"/>
            <a:ext cx="7387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12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sz="900" b="1" dirty="0" smtClean="0">
                <a:solidFill>
                  <a:srgbClr val="003366"/>
                </a:solidFill>
              </a:rPr>
              <a:t>申請</a:t>
            </a:r>
            <a:r>
              <a:rPr lang="zh-TW" altLang="en-US" sz="900" b="1" dirty="0">
                <a:solidFill>
                  <a:srgbClr val="003366"/>
                </a:solidFill>
              </a:rPr>
              <a:t>資格</a:t>
            </a:r>
            <a:endParaRPr lang="en-US" altLang="zh-TW" sz="900" b="1" dirty="0">
              <a:solidFill>
                <a:srgbClr val="003366"/>
              </a:solidFill>
            </a:endParaRPr>
          </a:p>
          <a:p>
            <a:r>
              <a:rPr lang="zh-TW" altLang="en-US" sz="900" b="1" dirty="0">
                <a:solidFill>
                  <a:srgbClr val="003366"/>
                </a:solidFill>
              </a:rPr>
              <a:t>與時間</a:t>
            </a:r>
            <a:endParaRPr lang="en-US" altLang="zh-TW" sz="900" b="1" dirty="0">
              <a:solidFill>
                <a:srgbClr val="003366"/>
              </a:solidFill>
            </a:endParaRPr>
          </a:p>
          <a:p>
            <a:endParaRPr lang="en-US" altLang="zh-TW" sz="900" b="1" dirty="0">
              <a:solidFill>
                <a:srgbClr val="003366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991554" y="1916832"/>
            <a:ext cx="944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12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sz="1000" b="1" dirty="0">
                <a:solidFill>
                  <a:srgbClr val="003366"/>
                </a:solidFill>
              </a:rPr>
              <a:t>預研</a:t>
            </a:r>
            <a:r>
              <a:rPr lang="zh-TW" altLang="en-US" sz="1000" b="1" dirty="0" smtClean="0">
                <a:solidFill>
                  <a:srgbClr val="003366"/>
                </a:solidFill>
              </a:rPr>
              <a:t>生</a:t>
            </a:r>
            <a:endParaRPr lang="en-US" altLang="zh-TW" sz="1000" b="1" dirty="0" smtClean="0">
              <a:solidFill>
                <a:srgbClr val="003366"/>
              </a:solidFill>
            </a:endParaRPr>
          </a:p>
          <a:p>
            <a:r>
              <a:rPr lang="zh-TW" altLang="en-US" sz="1000" b="1" dirty="0" smtClean="0">
                <a:solidFill>
                  <a:srgbClr val="003366"/>
                </a:solidFill>
              </a:rPr>
              <a:t>規定</a:t>
            </a:r>
            <a:r>
              <a:rPr lang="en-US" altLang="zh-TW" sz="1000" b="1" dirty="0" smtClean="0">
                <a:solidFill>
                  <a:srgbClr val="003366"/>
                </a:solidFill>
              </a:rPr>
              <a:t>(2)</a:t>
            </a:r>
            <a:endParaRPr lang="en-US" altLang="zh-TW" sz="1000" b="1" dirty="0">
              <a:solidFill>
                <a:srgbClr val="003366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-89666" y="1623419"/>
            <a:ext cx="10081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12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sz="900" b="1" dirty="0">
                <a:solidFill>
                  <a:srgbClr val="003366"/>
                </a:solidFill>
              </a:rPr>
              <a:t>優勢</a:t>
            </a:r>
            <a:endParaRPr lang="en-US" altLang="zh-TW" sz="900" b="1" dirty="0">
              <a:solidFill>
                <a:srgbClr val="003366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6672218" y="476672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12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sz="1400" b="1" dirty="0">
                <a:solidFill>
                  <a:srgbClr val="003366"/>
                </a:solidFill>
              </a:rPr>
              <a:t>預研生</a:t>
            </a:r>
            <a:endParaRPr lang="en-US" altLang="zh-TW" sz="1400" b="1" dirty="0">
              <a:solidFill>
                <a:srgbClr val="003366"/>
              </a:solidFill>
            </a:endParaRPr>
          </a:p>
          <a:p>
            <a:r>
              <a:rPr lang="zh-TW" altLang="en-US" sz="1400" b="1" dirty="0">
                <a:solidFill>
                  <a:srgbClr val="003366"/>
                </a:solidFill>
              </a:rPr>
              <a:t>規定</a:t>
            </a:r>
            <a:r>
              <a:rPr lang="en-US" altLang="zh-TW" sz="1400" b="1" dirty="0">
                <a:solidFill>
                  <a:srgbClr val="003366"/>
                </a:solidFill>
              </a:rPr>
              <a:t>(1)</a:t>
            </a:r>
            <a:endParaRPr lang="zh-TW" altLang="en-US" sz="1400" b="1" dirty="0">
              <a:solidFill>
                <a:srgbClr val="003366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72656" y="2564904"/>
            <a:ext cx="561962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具預研生資格之大三及大四學生，得選修其資格所屬所、系以外所、系之碩士班課程，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每學期選修之碩士班課程得不受本校規定之學分數限制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。惟成為正式碩士班研究生之後，於大學期間所修非所屬資格所、系碩士班課程，須受本校學生抵免學分要點有關研究生抵免學分上限規定之限制。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79388" indent="-179388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79388" indent="-179388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取得預研生資格後，必須於本校學則規定之修業期限內取得學士學位，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並參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加本校碩士班甄試入學或一般入學考試，經錄取後，完成註冊入學，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始正式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取得碩士班研究生資格。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6886F-2492-46EC-AA55-18F74403098C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764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橢圓 38"/>
          <p:cNvSpPr/>
          <p:nvPr/>
        </p:nvSpPr>
        <p:spPr>
          <a:xfrm rot="18624954">
            <a:off x="132893" y="1461978"/>
            <a:ext cx="608757" cy="5887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0" name="橢圓 39"/>
          <p:cNvSpPr/>
          <p:nvPr/>
        </p:nvSpPr>
        <p:spPr>
          <a:xfrm rot="18624954">
            <a:off x="1168279" y="1851843"/>
            <a:ext cx="608757" cy="5887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1" name="橢圓 40"/>
          <p:cNvSpPr/>
          <p:nvPr/>
        </p:nvSpPr>
        <p:spPr>
          <a:xfrm rot="18624954">
            <a:off x="2041418" y="1461978"/>
            <a:ext cx="608757" cy="5887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2" name="橢圓 41"/>
          <p:cNvSpPr/>
          <p:nvPr/>
        </p:nvSpPr>
        <p:spPr>
          <a:xfrm>
            <a:off x="107505" y="79245"/>
            <a:ext cx="991371" cy="102507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400" dirty="0"/>
          </a:p>
        </p:txBody>
      </p:sp>
      <p:cxnSp>
        <p:nvCxnSpPr>
          <p:cNvPr id="43" name="直線接點 42"/>
          <p:cNvCxnSpPr>
            <a:stCxn id="42" idx="7"/>
            <a:endCxn id="44" idx="1"/>
          </p:cNvCxnSpPr>
          <p:nvPr/>
        </p:nvCxnSpPr>
        <p:spPr>
          <a:xfrm>
            <a:off x="953693" y="229364"/>
            <a:ext cx="5679395" cy="522841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橢圓 43"/>
          <p:cNvSpPr/>
          <p:nvPr/>
        </p:nvSpPr>
        <p:spPr>
          <a:xfrm rot="18624954">
            <a:off x="6656570" y="198894"/>
            <a:ext cx="978064" cy="107110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45" name="直線接點 44"/>
          <p:cNvCxnSpPr>
            <a:stCxn id="42" idx="6"/>
            <a:endCxn id="46" idx="1"/>
          </p:cNvCxnSpPr>
          <p:nvPr/>
        </p:nvCxnSpPr>
        <p:spPr>
          <a:xfrm>
            <a:off x="1098876" y="591784"/>
            <a:ext cx="1038238" cy="251072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橢圓 45"/>
          <p:cNvSpPr/>
          <p:nvPr/>
        </p:nvSpPr>
        <p:spPr>
          <a:xfrm rot="18624954">
            <a:off x="2126164" y="524159"/>
            <a:ext cx="608757" cy="5887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47" name="直線接點 46"/>
          <p:cNvCxnSpPr/>
          <p:nvPr/>
        </p:nvCxnSpPr>
        <p:spPr>
          <a:xfrm>
            <a:off x="1014627" y="883898"/>
            <a:ext cx="1097524" cy="684368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接點 47"/>
          <p:cNvCxnSpPr/>
          <p:nvPr/>
        </p:nvCxnSpPr>
        <p:spPr>
          <a:xfrm>
            <a:off x="805690" y="1061732"/>
            <a:ext cx="448507" cy="887630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接點 48"/>
          <p:cNvCxnSpPr/>
          <p:nvPr/>
        </p:nvCxnSpPr>
        <p:spPr>
          <a:xfrm flipH="1">
            <a:off x="413744" y="1104322"/>
            <a:ext cx="105207" cy="349672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53784" y="377232"/>
            <a:ext cx="1079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12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>
                <a:solidFill>
                  <a:schemeClr val="bg1"/>
                </a:solidFill>
              </a:rPr>
              <a:t>五年一貫</a:t>
            </a:r>
            <a:endParaRPr lang="en-US" altLang="zh-TW" dirty="0" smtClean="0">
              <a:solidFill>
                <a:schemeClr val="bg1"/>
              </a:solidFill>
            </a:endParaRPr>
          </a:p>
          <a:p>
            <a:r>
              <a:rPr lang="zh-TW" altLang="en-US" dirty="0" smtClean="0">
                <a:solidFill>
                  <a:schemeClr val="bg1"/>
                </a:solidFill>
              </a:rPr>
              <a:t>簡介</a:t>
            </a:r>
            <a:endParaRPr lang="en-US" altLang="zh-TW" dirty="0">
              <a:solidFill>
                <a:schemeClr val="bg1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819591" y="692696"/>
            <a:ext cx="12219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12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sz="1000" b="1" dirty="0">
                <a:solidFill>
                  <a:srgbClr val="003366"/>
                </a:solidFill>
              </a:rPr>
              <a:t>招生目的</a:t>
            </a:r>
            <a:endParaRPr lang="en-US" altLang="zh-TW" sz="1000" b="1" dirty="0">
              <a:solidFill>
                <a:srgbClr val="003366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971692" y="1556792"/>
            <a:ext cx="7387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12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sz="900" b="1" dirty="0" smtClean="0">
                <a:solidFill>
                  <a:srgbClr val="003366"/>
                </a:solidFill>
              </a:rPr>
              <a:t>申請</a:t>
            </a:r>
            <a:r>
              <a:rPr lang="zh-TW" altLang="en-US" sz="900" b="1" dirty="0">
                <a:solidFill>
                  <a:srgbClr val="003366"/>
                </a:solidFill>
              </a:rPr>
              <a:t>資格</a:t>
            </a:r>
            <a:endParaRPr lang="en-US" altLang="zh-TW" sz="900" b="1" dirty="0">
              <a:solidFill>
                <a:srgbClr val="003366"/>
              </a:solidFill>
            </a:endParaRPr>
          </a:p>
          <a:p>
            <a:r>
              <a:rPr lang="zh-TW" altLang="en-US" sz="900" b="1" dirty="0">
                <a:solidFill>
                  <a:srgbClr val="003366"/>
                </a:solidFill>
              </a:rPr>
              <a:t>與時間</a:t>
            </a:r>
            <a:endParaRPr lang="en-US" altLang="zh-TW" sz="900" b="1" dirty="0">
              <a:solidFill>
                <a:srgbClr val="003366"/>
              </a:solidFill>
            </a:endParaRPr>
          </a:p>
          <a:p>
            <a:endParaRPr lang="en-US" altLang="zh-TW" sz="900" b="1" dirty="0">
              <a:solidFill>
                <a:srgbClr val="003366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991554" y="1916832"/>
            <a:ext cx="944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12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sz="1000" b="1" dirty="0">
                <a:solidFill>
                  <a:srgbClr val="003366"/>
                </a:solidFill>
              </a:rPr>
              <a:t>預研</a:t>
            </a:r>
            <a:r>
              <a:rPr lang="zh-TW" altLang="en-US" sz="1000" b="1" dirty="0" smtClean="0">
                <a:solidFill>
                  <a:srgbClr val="003366"/>
                </a:solidFill>
              </a:rPr>
              <a:t>生</a:t>
            </a:r>
            <a:endParaRPr lang="en-US" altLang="zh-TW" sz="1000" b="1" dirty="0" smtClean="0">
              <a:solidFill>
                <a:srgbClr val="003366"/>
              </a:solidFill>
            </a:endParaRPr>
          </a:p>
          <a:p>
            <a:r>
              <a:rPr lang="zh-TW" altLang="en-US" sz="1000" b="1" dirty="0" smtClean="0">
                <a:solidFill>
                  <a:srgbClr val="003366"/>
                </a:solidFill>
              </a:rPr>
              <a:t>規定</a:t>
            </a:r>
            <a:r>
              <a:rPr lang="en-US" altLang="zh-TW" sz="1000" b="1" dirty="0" smtClean="0">
                <a:solidFill>
                  <a:srgbClr val="003366"/>
                </a:solidFill>
              </a:rPr>
              <a:t>(1)</a:t>
            </a:r>
            <a:endParaRPr lang="en-US" altLang="zh-TW" sz="1000" b="1" dirty="0">
              <a:solidFill>
                <a:srgbClr val="003366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-89666" y="1623419"/>
            <a:ext cx="10081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12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sz="900" b="1" dirty="0">
                <a:solidFill>
                  <a:srgbClr val="003366"/>
                </a:solidFill>
              </a:rPr>
              <a:t>優勢</a:t>
            </a:r>
            <a:endParaRPr lang="en-US" altLang="zh-TW" sz="900" b="1" dirty="0">
              <a:solidFill>
                <a:srgbClr val="003366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6672218" y="476672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12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sz="1400" b="1" dirty="0">
                <a:solidFill>
                  <a:srgbClr val="003366"/>
                </a:solidFill>
              </a:rPr>
              <a:t>預研生</a:t>
            </a:r>
            <a:endParaRPr lang="en-US" altLang="zh-TW" sz="1400" b="1" dirty="0">
              <a:solidFill>
                <a:srgbClr val="003366"/>
              </a:solidFill>
            </a:endParaRPr>
          </a:p>
          <a:p>
            <a:r>
              <a:rPr lang="zh-TW" altLang="en-US" sz="1400" b="1" dirty="0">
                <a:solidFill>
                  <a:srgbClr val="003366"/>
                </a:solidFill>
              </a:rPr>
              <a:t>規定</a:t>
            </a:r>
            <a:r>
              <a:rPr lang="en-US" altLang="zh-TW" sz="1400" b="1" dirty="0" smtClean="0">
                <a:solidFill>
                  <a:srgbClr val="003366"/>
                </a:solidFill>
              </a:rPr>
              <a:t>(2)</a:t>
            </a:r>
            <a:endParaRPr lang="zh-TW" altLang="en-US" sz="1400" b="1" dirty="0">
              <a:solidFill>
                <a:srgbClr val="003366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63389" y="3284984"/>
            <a:ext cx="56196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取得預研生資格後，必須於本校學則規定之修業期限內取得學士學位，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並參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加本校碩士班甄試入學或一般入學考試，經錄取後，完成註冊入學，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始正式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取得碩士班研究生資格。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6886F-2492-46EC-AA55-18F74403098C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076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橢圓 38"/>
          <p:cNvSpPr/>
          <p:nvPr/>
        </p:nvSpPr>
        <p:spPr>
          <a:xfrm rot="18624954">
            <a:off x="132893" y="1461978"/>
            <a:ext cx="608757" cy="5887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0" name="橢圓 39"/>
          <p:cNvSpPr/>
          <p:nvPr/>
        </p:nvSpPr>
        <p:spPr>
          <a:xfrm rot="18624954">
            <a:off x="1168279" y="1851843"/>
            <a:ext cx="608757" cy="5887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1" name="橢圓 40"/>
          <p:cNvSpPr/>
          <p:nvPr/>
        </p:nvSpPr>
        <p:spPr>
          <a:xfrm rot="18624954">
            <a:off x="2041418" y="1461978"/>
            <a:ext cx="608757" cy="5887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2" name="橢圓 41"/>
          <p:cNvSpPr/>
          <p:nvPr/>
        </p:nvSpPr>
        <p:spPr>
          <a:xfrm>
            <a:off x="107505" y="79245"/>
            <a:ext cx="991371" cy="102507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400" dirty="0"/>
          </a:p>
        </p:txBody>
      </p:sp>
      <p:cxnSp>
        <p:nvCxnSpPr>
          <p:cNvPr id="43" name="直線接點 42"/>
          <p:cNvCxnSpPr>
            <a:stCxn id="42" idx="7"/>
            <a:endCxn id="44" idx="1"/>
          </p:cNvCxnSpPr>
          <p:nvPr/>
        </p:nvCxnSpPr>
        <p:spPr>
          <a:xfrm>
            <a:off x="953693" y="229364"/>
            <a:ext cx="5679395" cy="522841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橢圓 43"/>
          <p:cNvSpPr/>
          <p:nvPr/>
        </p:nvSpPr>
        <p:spPr>
          <a:xfrm rot="18624954">
            <a:off x="6656570" y="198894"/>
            <a:ext cx="978064" cy="107110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45" name="直線接點 44"/>
          <p:cNvCxnSpPr>
            <a:stCxn id="42" idx="6"/>
            <a:endCxn id="46" idx="1"/>
          </p:cNvCxnSpPr>
          <p:nvPr/>
        </p:nvCxnSpPr>
        <p:spPr>
          <a:xfrm>
            <a:off x="1098876" y="591784"/>
            <a:ext cx="1038238" cy="251072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橢圓 45"/>
          <p:cNvSpPr/>
          <p:nvPr/>
        </p:nvSpPr>
        <p:spPr>
          <a:xfrm rot="18624954">
            <a:off x="2126164" y="524159"/>
            <a:ext cx="608757" cy="5887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47" name="直線接點 46"/>
          <p:cNvCxnSpPr/>
          <p:nvPr/>
        </p:nvCxnSpPr>
        <p:spPr>
          <a:xfrm>
            <a:off x="1014627" y="883898"/>
            <a:ext cx="1097524" cy="684368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接點 47"/>
          <p:cNvCxnSpPr/>
          <p:nvPr/>
        </p:nvCxnSpPr>
        <p:spPr>
          <a:xfrm>
            <a:off x="805690" y="1061732"/>
            <a:ext cx="448507" cy="887630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接點 48"/>
          <p:cNvCxnSpPr/>
          <p:nvPr/>
        </p:nvCxnSpPr>
        <p:spPr>
          <a:xfrm flipH="1">
            <a:off x="413744" y="1104322"/>
            <a:ext cx="105207" cy="349672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53784" y="377232"/>
            <a:ext cx="1079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12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>
                <a:solidFill>
                  <a:schemeClr val="bg1"/>
                </a:solidFill>
              </a:rPr>
              <a:t>五年一貫</a:t>
            </a:r>
            <a:endParaRPr lang="en-US" altLang="zh-TW" dirty="0" smtClean="0">
              <a:solidFill>
                <a:schemeClr val="bg1"/>
              </a:solidFill>
            </a:endParaRPr>
          </a:p>
          <a:p>
            <a:r>
              <a:rPr lang="zh-TW" altLang="en-US" dirty="0" smtClean="0">
                <a:solidFill>
                  <a:schemeClr val="bg1"/>
                </a:solidFill>
              </a:rPr>
              <a:t>簡介</a:t>
            </a:r>
            <a:endParaRPr lang="en-US" altLang="zh-TW" dirty="0">
              <a:solidFill>
                <a:schemeClr val="bg1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819591" y="692696"/>
            <a:ext cx="12219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12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sz="1000" b="1" dirty="0">
                <a:solidFill>
                  <a:srgbClr val="003366"/>
                </a:solidFill>
              </a:rPr>
              <a:t>招生目的</a:t>
            </a:r>
            <a:endParaRPr lang="en-US" altLang="zh-TW" sz="1000" b="1" dirty="0">
              <a:solidFill>
                <a:srgbClr val="003366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971692" y="1556792"/>
            <a:ext cx="7387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12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sz="900" b="1" dirty="0" smtClean="0">
                <a:solidFill>
                  <a:srgbClr val="003366"/>
                </a:solidFill>
              </a:rPr>
              <a:t>申請</a:t>
            </a:r>
            <a:r>
              <a:rPr lang="zh-TW" altLang="en-US" sz="900" b="1" dirty="0">
                <a:solidFill>
                  <a:srgbClr val="003366"/>
                </a:solidFill>
              </a:rPr>
              <a:t>資格</a:t>
            </a:r>
            <a:endParaRPr lang="en-US" altLang="zh-TW" sz="900" b="1" dirty="0">
              <a:solidFill>
                <a:srgbClr val="003366"/>
              </a:solidFill>
            </a:endParaRPr>
          </a:p>
          <a:p>
            <a:r>
              <a:rPr lang="zh-TW" altLang="en-US" sz="900" b="1" dirty="0">
                <a:solidFill>
                  <a:srgbClr val="003366"/>
                </a:solidFill>
              </a:rPr>
              <a:t>與時間</a:t>
            </a:r>
            <a:endParaRPr lang="en-US" altLang="zh-TW" sz="900" b="1" dirty="0">
              <a:solidFill>
                <a:srgbClr val="003366"/>
              </a:solidFill>
            </a:endParaRPr>
          </a:p>
          <a:p>
            <a:endParaRPr lang="en-US" altLang="zh-TW" sz="900" b="1" dirty="0">
              <a:solidFill>
                <a:srgbClr val="003366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991554" y="1916832"/>
            <a:ext cx="944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12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sz="1000" b="1" dirty="0">
                <a:solidFill>
                  <a:srgbClr val="003366"/>
                </a:solidFill>
              </a:rPr>
              <a:t>預研</a:t>
            </a:r>
            <a:r>
              <a:rPr lang="zh-TW" altLang="en-US" sz="1000" b="1" dirty="0" smtClean="0">
                <a:solidFill>
                  <a:srgbClr val="003366"/>
                </a:solidFill>
              </a:rPr>
              <a:t>生</a:t>
            </a:r>
            <a:endParaRPr lang="en-US" altLang="zh-TW" sz="1000" b="1" dirty="0" smtClean="0">
              <a:solidFill>
                <a:srgbClr val="003366"/>
              </a:solidFill>
            </a:endParaRPr>
          </a:p>
          <a:p>
            <a:r>
              <a:rPr lang="zh-TW" altLang="en-US" sz="1000" b="1" dirty="0" smtClean="0">
                <a:solidFill>
                  <a:srgbClr val="003366"/>
                </a:solidFill>
              </a:rPr>
              <a:t>規定</a:t>
            </a:r>
            <a:r>
              <a:rPr lang="en-US" altLang="zh-TW" sz="1000" b="1" dirty="0" smtClean="0">
                <a:solidFill>
                  <a:srgbClr val="003366"/>
                </a:solidFill>
              </a:rPr>
              <a:t>(1)</a:t>
            </a:r>
            <a:endParaRPr lang="en-US" altLang="zh-TW" sz="1000" b="1" dirty="0">
              <a:solidFill>
                <a:srgbClr val="003366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-89666" y="155679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12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sz="900" b="1" dirty="0">
                <a:solidFill>
                  <a:srgbClr val="003366"/>
                </a:solidFill>
              </a:rPr>
              <a:t>預研生</a:t>
            </a:r>
            <a:endParaRPr lang="en-US" altLang="zh-TW" sz="900" b="1" dirty="0">
              <a:solidFill>
                <a:srgbClr val="003366"/>
              </a:solidFill>
            </a:endParaRPr>
          </a:p>
          <a:p>
            <a:r>
              <a:rPr lang="zh-TW" altLang="en-US" sz="900" b="1" dirty="0">
                <a:solidFill>
                  <a:srgbClr val="003366"/>
                </a:solidFill>
              </a:rPr>
              <a:t>規定</a:t>
            </a:r>
            <a:r>
              <a:rPr lang="en-US" altLang="zh-TW" sz="900" b="1" dirty="0">
                <a:solidFill>
                  <a:srgbClr val="003366"/>
                </a:solidFill>
              </a:rPr>
              <a:t>(2)</a:t>
            </a:r>
            <a:endParaRPr lang="zh-TW" altLang="en-US" sz="900" b="1" dirty="0">
              <a:solidFill>
                <a:srgbClr val="003366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6672218" y="600943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12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sz="1400" b="1" dirty="0" smtClean="0">
                <a:solidFill>
                  <a:srgbClr val="003366"/>
                </a:solidFill>
              </a:rPr>
              <a:t>優勢</a:t>
            </a:r>
            <a:endParaRPr lang="zh-TW" altLang="en-US" sz="1400" b="1" dirty="0">
              <a:solidFill>
                <a:srgbClr val="003366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72656" y="2564904"/>
            <a:ext cx="561962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預研生正式成為本校碩士班研究生後，其於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大學期間修習完成之研究所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學分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課程，可申請抵免碩士班研究生應修學分數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不含論文學分，且不受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本校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學生抵免學分要點有關研究生抵免學分上限規定之限制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179388" indent="-179388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但所預修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之課程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若已計入大學部畢業學分數內，則不得再申請抵免碩士班學分數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79388" indent="-179388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79388" indent="-179388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預研生於大學期間所修讀之碩士班課程，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不另收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 分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費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79388" indent="-179388"/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79388" indent="-179388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比同屆同學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提早一年畢業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，早日進入職場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6886F-2492-46EC-AA55-18F74403098C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631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橢圓 38"/>
          <p:cNvSpPr/>
          <p:nvPr/>
        </p:nvSpPr>
        <p:spPr>
          <a:xfrm rot="18624954">
            <a:off x="1684567" y="3726867"/>
            <a:ext cx="1100210" cy="106403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0" name="橢圓 39"/>
          <p:cNvSpPr/>
          <p:nvPr/>
        </p:nvSpPr>
        <p:spPr>
          <a:xfrm rot="18624954">
            <a:off x="3696567" y="4149457"/>
            <a:ext cx="1100210" cy="106403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1" name="橢圓 40"/>
          <p:cNvSpPr/>
          <p:nvPr/>
        </p:nvSpPr>
        <p:spPr>
          <a:xfrm rot="18624954">
            <a:off x="5492437" y="3104290"/>
            <a:ext cx="1100210" cy="106403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2" name="橢圓 41"/>
          <p:cNvSpPr/>
          <p:nvPr/>
        </p:nvSpPr>
        <p:spPr>
          <a:xfrm>
            <a:off x="1933985" y="1116345"/>
            <a:ext cx="1783459" cy="184409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400" dirty="0"/>
          </a:p>
        </p:txBody>
      </p:sp>
      <p:cxnSp>
        <p:nvCxnSpPr>
          <p:cNvPr id="43" name="直線接點 42"/>
          <p:cNvCxnSpPr>
            <a:stCxn id="42" idx="7"/>
          </p:cNvCxnSpPr>
          <p:nvPr/>
        </p:nvCxnSpPr>
        <p:spPr>
          <a:xfrm flipV="1">
            <a:off x="3456262" y="735148"/>
            <a:ext cx="1081310" cy="651259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接點 44"/>
          <p:cNvCxnSpPr>
            <a:stCxn id="42" idx="6"/>
            <a:endCxn id="46" idx="1"/>
          </p:cNvCxnSpPr>
          <p:nvPr/>
        </p:nvCxnSpPr>
        <p:spPr>
          <a:xfrm flipV="1">
            <a:off x="3717444" y="1880519"/>
            <a:ext cx="1786490" cy="157874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橢圓 45"/>
          <p:cNvSpPr/>
          <p:nvPr/>
        </p:nvSpPr>
        <p:spPr>
          <a:xfrm rot="18624954">
            <a:off x="5492436" y="1296244"/>
            <a:ext cx="1100210" cy="106403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47" name="直線接點 46"/>
          <p:cNvCxnSpPr>
            <a:stCxn id="42" idx="5"/>
            <a:endCxn id="18" idx="1"/>
          </p:cNvCxnSpPr>
          <p:nvPr/>
        </p:nvCxnSpPr>
        <p:spPr>
          <a:xfrm>
            <a:off x="3456262" y="2690379"/>
            <a:ext cx="1996368" cy="958117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接點 47"/>
          <p:cNvCxnSpPr>
            <a:stCxn id="42" idx="4"/>
            <a:endCxn id="40" idx="0"/>
          </p:cNvCxnSpPr>
          <p:nvPr/>
        </p:nvCxnSpPr>
        <p:spPr>
          <a:xfrm>
            <a:off x="2825715" y="2960441"/>
            <a:ext cx="1015902" cy="1376110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接點 48"/>
          <p:cNvCxnSpPr>
            <a:stCxn id="42" idx="3"/>
            <a:endCxn id="39" idx="7"/>
          </p:cNvCxnSpPr>
          <p:nvPr/>
        </p:nvCxnSpPr>
        <p:spPr>
          <a:xfrm>
            <a:off x="2195167" y="2690379"/>
            <a:ext cx="5277" cy="1028452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5526552" y="1535872"/>
            <a:ext cx="1031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1600" b="1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研發重點整合圖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5452630" y="3356108"/>
            <a:ext cx="1119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1600" b="1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教學場域</a:t>
            </a:r>
            <a:endParaRPr lang="en-US" altLang="zh-TW" dirty="0" smtClean="0"/>
          </a:p>
          <a:p>
            <a:r>
              <a:rPr lang="zh-TW" altLang="en-US" dirty="0" smtClean="0"/>
              <a:t>與實驗</a:t>
            </a:r>
            <a:r>
              <a:rPr lang="zh-TW" altLang="en-US" dirty="0"/>
              <a:t>室</a:t>
            </a:r>
            <a:endParaRPr lang="en-US" altLang="zh-TW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1735286" y="4084246"/>
            <a:ext cx="1055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1600" b="1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學生成果與亮點</a:t>
            </a:r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1933985" y="1643855"/>
            <a:ext cx="1783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資訊科學系簡介</a:t>
            </a:r>
            <a:endParaRPr lang="zh-TW" altLang="en-US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3593420" y="4483586"/>
            <a:ext cx="1252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1600" b="1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專業師資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6886F-2492-46EC-AA55-18F74403098C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25" name="橢圓 24"/>
          <p:cNvSpPr/>
          <p:nvPr/>
        </p:nvSpPr>
        <p:spPr>
          <a:xfrm rot="18624954">
            <a:off x="4526074" y="132342"/>
            <a:ext cx="1100210" cy="106403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4550583" y="476672"/>
            <a:ext cx="1029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12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sz="1600" b="1" dirty="0" smtClean="0">
                <a:solidFill>
                  <a:srgbClr val="003366"/>
                </a:solidFill>
              </a:rPr>
              <a:t>系所特色</a:t>
            </a:r>
            <a:endParaRPr lang="zh-TW" altLang="en-US" sz="1600" b="1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29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12032</TotalTime>
  <Words>1367</Words>
  <Application>Microsoft Office PowerPoint</Application>
  <PresentationFormat>如螢幕大小 (4:3)</PresentationFormat>
  <Paragraphs>227</Paragraphs>
  <Slides>15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2" baseType="lpstr">
      <vt:lpstr>新細明體</vt:lpstr>
      <vt:lpstr>標楷體</vt:lpstr>
      <vt:lpstr>Arial</vt:lpstr>
      <vt:lpstr>Calibri</vt:lpstr>
      <vt:lpstr>Times New Roman</vt:lpstr>
      <vt:lpstr>Wingdings</vt:lpstr>
      <vt:lpstr>Office 佈景主題</vt:lpstr>
      <vt:lpstr>國立屏東大學資訊學院 五年一貫宣導 (民生校區場)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國立屏東大學資訊學院 五年一貫宣導 (民生校區場)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npue</cp:lastModifiedBy>
  <cp:revision>44</cp:revision>
  <dcterms:created xsi:type="dcterms:W3CDTF">2015-06-25T02:52:31Z</dcterms:created>
  <dcterms:modified xsi:type="dcterms:W3CDTF">2018-01-11T06:21:26Z</dcterms:modified>
</cp:coreProperties>
</file>